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58"/>
  </p:notesMasterIdLst>
  <p:handoutMasterIdLst>
    <p:handoutMasterId r:id="rId59"/>
  </p:handoutMasterIdLst>
  <p:sldIdLst>
    <p:sldId id="863" r:id="rId5"/>
    <p:sldId id="2379" r:id="rId6"/>
    <p:sldId id="279" r:id="rId7"/>
    <p:sldId id="1101" r:id="rId8"/>
    <p:sldId id="283" r:id="rId9"/>
    <p:sldId id="284" r:id="rId10"/>
    <p:sldId id="285" r:id="rId11"/>
    <p:sldId id="1105" r:id="rId12"/>
    <p:sldId id="1106" r:id="rId13"/>
    <p:sldId id="1108" r:id="rId14"/>
    <p:sldId id="300" r:id="rId15"/>
    <p:sldId id="299" r:id="rId16"/>
    <p:sldId id="298" r:id="rId17"/>
    <p:sldId id="1110" r:id="rId18"/>
    <p:sldId id="910" r:id="rId19"/>
    <p:sldId id="2369" r:id="rId20"/>
    <p:sldId id="2378" r:id="rId21"/>
    <p:sldId id="302" r:id="rId22"/>
    <p:sldId id="926" r:id="rId23"/>
    <p:sldId id="933" r:id="rId24"/>
    <p:sldId id="2370" r:id="rId25"/>
    <p:sldId id="1039" r:id="rId26"/>
    <p:sldId id="2371" r:id="rId27"/>
    <p:sldId id="829" r:id="rId28"/>
    <p:sldId id="1056" r:id="rId29"/>
    <p:sldId id="961" r:id="rId30"/>
    <p:sldId id="2380" r:id="rId31"/>
    <p:sldId id="1057" r:id="rId32"/>
    <p:sldId id="2372" r:id="rId33"/>
    <p:sldId id="2376" r:id="rId34"/>
    <p:sldId id="1058" r:id="rId35"/>
    <p:sldId id="1076" r:id="rId36"/>
    <p:sldId id="2375" r:id="rId37"/>
    <p:sldId id="1052" r:id="rId38"/>
    <p:sldId id="1053" r:id="rId39"/>
    <p:sldId id="1051" r:id="rId40"/>
    <p:sldId id="1066" r:id="rId41"/>
    <p:sldId id="1060" r:id="rId42"/>
    <p:sldId id="984" r:id="rId43"/>
    <p:sldId id="2373" r:id="rId44"/>
    <p:sldId id="489" r:id="rId45"/>
    <p:sldId id="500" r:id="rId46"/>
    <p:sldId id="2382" r:id="rId47"/>
    <p:sldId id="2381" r:id="rId48"/>
    <p:sldId id="1071" r:id="rId49"/>
    <p:sldId id="1073" r:id="rId50"/>
    <p:sldId id="1075" r:id="rId51"/>
    <p:sldId id="1067" r:id="rId52"/>
    <p:sldId id="1068" r:id="rId53"/>
    <p:sldId id="1069" r:id="rId54"/>
    <p:sldId id="884" r:id="rId55"/>
    <p:sldId id="2374" r:id="rId56"/>
    <p:sldId id="1074" r:id="rId5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626F6F1-D6D5-0385-CDDF-9FE28C3C28CB}" name="Anna Arnone" initials="AA" userId="S::anna.arnone@astro.org::5f22cd83-b64e-4a33-9c39-0c6f894ac8c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na Arnone" initials="AA" lastIdx="24" clrIdx="0"/>
  <p:cmAuthor id="2" name="Sabin Motwani" initials="SM" lastIdx="1" clrIdx="1"/>
  <p:cmAuthor id="3" name="Sabin Motwani" initials="SM [2]" lastIdx="1" clrIdx="2"/>
  <p:cmAuthor id="4" name="Sabin Motwani" initials="SM [3]" lastIdx="1" clrIdx="3"/>
  <p:cmAuthor id="5" name="Sabin Motwani" initials="SM [4]" lastIdx="1" clrIdx="4"/>
  <p:cmAuthor id="6" name="Sabin Motwani" initials="SM [5]" lastIdx="1" clrIdx="5"/>
  <p:cmAuthor id="7" name="Sabin Motwani" initials="SM [6]" lastIdx="1" clrIdx="6"/>
  <p:cmAuthor id="8" name="Sabin Motwani" initials="SM [7]" lastIdx="1" clrIdx="7"/>
  <p:cmAuthor id="9" name="Sabin Motwani" initials="SM [8]" lastIdx="1" clrIdx="8"/>
  <p:cmAuthor id="10" name="Sabin Motwani" initials="SM [9]" lastIdx="1" clrIdx="9"/>
  <p:cmAuthor id="11" name="Sabin Motwani" initials="SM [10]" lastIdx="1" clrIdx="10"/>
  <p:cmAuthor id="12" name="Sabin Motwani" initials="SM [11]" lastIdx="1" clrIdx="11"/>
  <p:cmAuthor id="13" name="Sabin Motwani" initials="SM [12]" lastIdx="1" clrIdx="12"/>
  <p:cmAuthor id="14" name="Sabin Motwani" initials="SM [13]" lastIdx="1" clrIdx="13"/>
  <p:cmAuthor id="15" name="Sabin Motwani" initials="SM [14]" lastIdx="1" clrIdx="14"/>
  <p:cmAuthor id="16" name="Sabin Motwani" initials="SM [15]" lastIdx="1" clrIdx="15"/>
  <p:cmAuthor id="17" name="Sabin Motwani" initials="SM [16]" lastIdx="1" clrIdx="16"/>
  <p:cmAuthor id="18" name="Sabin Motwani" initials="SM [17]" lastIdx="1" clrIdx="17"/>
  <p:cmAuthor id="19" name="Sabin Motwani" initials="SM [18]" lastIdx="1" clrIdx="18"/>
  <p:cmAuthor id="20" name="Sabin Motwani" initials="SM [19]" lastIdx="1" clrIdx="19"/>
  <p:cmAuthor id="21" name="Sabin Motwani" initials="SM [20]" lastIdx="1" clrIdx="20"/>
  <p:cmAuthor id="22" name="Sabin Motwani" initials="SM [21]" lastIdx="1" clrIdx="21"/>
  <p:cmAuthor id="23" name="Sabin Motwani" initials="SM [22]" lastIdx="1" clrIdx="22"/>
  <p:cmAuthor id="24" name="Sabin Motwani" initials="SM [23]" lastIdx="1" clrIdx="23"/>
  <p:cmAuthor id="25" name="Sabin Motwani" initials="SM [24]" lastIdx="1" clrIdx="24"/>
  <p:cmAuthor id="26" name="Sabin Motwani" initials="SM [25]" lastIdx="1" clrIdx="25"/>
  <p:cmAuthor id="27" name="Sabin Motwani" initials="SM [26]" lastIdx="1" clrIdx="2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1"/>
    <a:srgbClr val="FFFF8B"/>
    <a:srgbClr val="FFFF3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3DDBBB-BF97-0D30-4461-15A3AC6FB23E}" v="17" dt="2025-11-04T14:07:48.0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5" d="100"/>
          <a:sy n="55" d="100"/>
        </p:scale>
        <p:origin x="1072" y="3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66" Type="http://schemas.microsoft.com/office/2018/10/relationships/authors" Target="authors.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commentAuthors" Target="commentAuthor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F8363CBD-3C79-4ED1-8582-66CEF63CC104}" type="datetimeFigureOut">
              <a:rPr lang="en-US" smtClean="0"/>
              <a:pPr/>
              <a:t>11/8/2025</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9FAE732A-6480-4148-909D-922E4B103715}" type="slidenum">
              <a:rPr lang="en-US" smtClean="0"/>
              <a:pPr/>
              <a:t>‹#›</a:t>
            </a:fld>
            <a:endParaRPr lang="en-US"/>
          </a:p>
        </p:txBody>
      </p:sp>
    </p:spTree>
    <p:extLst>
      <p:ext uri="{BB962C8B-B14F-4D97-AF65-F5344CB8AC3E}">
        <p14:creationId xmlns:p14="http://schemas.microsoft.com/office/powerpoint/2010/main" val="15575114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A70C99C-9B45-4B10-B26E-5B1F3C58348B}" type="datetimeFigureOut">
              <a:rPr lang="en-US" smtClean="0"/>
              <a:pPr/>
              <a:t>11/4/2025</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D5A7E40-5F5C-4FBC-8BC4-B8AC93C1D56D}" type="slidenum">
              <a:rPr lang="en-US" smtClean="0"/>
              <a:pPr/>
              <a:t>‹#›</a:t>
            </a:fld>
            <a:endParaRPr lang="en-US"/>
          </a:p>
        </p:txBody>
      </p:sp>
    </p:spTree>
    <p:extLst>
      <p:ext uri="{BB962C8B-B14F-4D97-AF65-F5344CB8AC3E}">
        <p14:creationId xmlns:p14="http://schemas.microsoft.com/office/powerpoint/2010/main" val="367274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5A7E40-5F5C-4FBC-8BC4-B8AC93C1D56D}" type="slidenum">
              <a:rPr lang="en-US" smtClean="0"/>
              <a:pPr/>
              <a:t>2</a:t>
            </a:fld>
            <a:endParaRPr lang="en-US"/>
          </a:p>
        </p:txBody>
      </p:sp>
    </p:spTree>
    <p:extLst>
      <p:ext uri="{BB962C8B-B14F-4D97-AF65-F5344CB8AC3E}">
        <p14:creationId xmlns:p14="http://schemas.microsoft.com/office/powerpoint/2010/main" val="495388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5A7E40-5F5C-4FBC-8BC4-B8AC93C1D56D}" type="slidenum">
              <a:rPr lang="en-US" smtClean="0"/>
              <a:pPr/>
              <a:t>16</a:t>
            </a:fld>
            <a:endParaRPr lang="en-US"/>
          </a:p>
        </p:txBody>
      </p:sp>
    </p:spTree>
    <p:extLst>
      <p:ext uri="{BB962C8B-B14F-4D97-AF65-F5344CB8AC3E}">
        <p14:creationId xmlns:p14="http://schemas.microsoft.com/office/powerpoint/2010/main" val="2868023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example, when treating with curative intent, as in the lung tumor, we might give 60 Gy, whereas the palliative treatment for a bone metastasis may only by 20 Gy.</a:t>
            </a:r>
          </a:p>
          <a:p>
            <a:endParaRPr lang="en-US"/>
          </a:p>
          <a:p>
            <a:r>
              <a:rPr lang="en-US"/>
              <a:t>For example, the lymphoma on the left is much more sensitive to radiation than the clear cell RCC on the right. </a:t>
            </a:r>
            <a:endParaRPr lang="en-US">
              <a:ea typeface="Calibri"/>
              <a:cs typeface="Calibri"/>
            </a:endParaRPr>
          </a:p>
        </p:txBody>
      </p:sp>
      <p:sp>
        <p:nvSpPr>
          <p:cNvPr id="4" name="Slide Number Placeholder 3"/>
          <p:cNvSpPr>
            <a:spLocks noGrp="1"/>
          </p:cNvSpPr>
          <p:nvPr>
            <p:ph type="sldNum" sz="quarter" idx="5"/>
          </p:nvPr>
        </p:nvSpPr>
        <p:spPr/>
        <p:txBody>
          <a:bodyPr/>
          <a:lstStyle/>
          <a:p>
            <a:fld id="{9D5A7E40-5F5C-4FBC-8BC4-B8AC93C1D56D}" type="slidenum">
              <a:rPr lang="en-US" smtClean="0"/>
              <a:pPr/>
              <a:t>19</a:t>
            </a:fld>
            <a:endParaRPr lang="en-US"/>
          </a:p>
        </p:txBody>
      </p:sp>
    </p:spTree>
    <p:extLst>
      <p:ext uri="{BB962C8B-B14F-4D97-AF65-F5344CB8AC3E}">
        <p14:creationId xmlns:p14="http://schemas.microsoft.com/office/powerpoint/2010/main" val="3961468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5A7E40-5F5C-4FBC-8BC4-B8AC93C1D56D}" type="slidenum">
              <a:rPr lang="en-US" smtClean="0"/>
              <a:pPr/>
              <a:t>21</a:t>
            </a:fld>
            <a:endParaRPr lang="en-US"/>
          </a:p>
        </p:txBody>
      </p:sp>
    </p:spTree>
    <p:extLst>
      <p:ext uri="{BB962C8B-B14F-4D97-AF65-F5344CB8AC3E}">
        <p14:creationId xmlns:p14="http://schemas.microsoft.com/office/powerpoint/2010/main" val="171119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5A7E40-5F5C-4FBC-8BC4-B8AC93C1D56D}" type="slidenum">
              <a:rPr lang="en-US" smtClean="0"/>
              <a:pPr/>
              <a:t>24</a:t>
            </a:fld>
            <a:endParaRPr lang="en-US"/>
          </a:p>
        </p:txBody>
      </p:sp>
    </p:spTree>
    <p:extLst>
      <p:ext uri="{BB962C8B-B14F-4D97-AF65-F5344CB8AC3E}">
        <p14:creationId xmlns:p14="http://schemas.microsoft.com/office/powerpoint/2010/main" val="40736046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b="0" i="0" u="none">
              <a:solidFill>
                <a:schemeClr val="tx1">
                  <a:lumMod val="85000"/>
                  <a:lumOff val="15000"/>
                </a:schemeClr>
              </a:solidFill>
              <a:effectLst/>
              <a:latin typeface="Verdana" pitchFamily="34" charset="0"/>
              <a:ea typeface="Verdana" pitchFamily="34" charset="0"/>
              <a:cs typeface="Verdana" pitchFamily="34" charset="0"/>
            </a:endParaRPr>
          </a:p>
        </p:txBody>
      </p:sp>
      <p:sp>
        <p:nvSpPr>
          <p:cNvPr id="4" name="Slide Number Placeholder 3"/>
          <p:cNvSpPr>
            <a:spLocks noGrp="1"/>
          </p:cNvSpPr>
          <p:nvPr>
            <p:ph type="sldNum" sz="quarter" idx="10"/>
          </p:nvPr>
        </p:nvSpPr>
        <p:spPr/>
        <p:txBody>
          <a:bodyPr/>
          <a:lstStyle/>
          <a:p>
            <a:fld id="{9D5A7E40-5F5C-4FBC-8BC4-B8AC93C1D56D}" type="slidenum">
              <a:rPr lang="en-US" smtClean="0"/>
              <a:pPr/>
              <a:t>25</a:t>
            </a:fld>
            <a:endParaRPr lang="en-US"/>
          </a:p>
        </p:txBody>
      </p:sp>
    </p:spTree>
    <p:extLst>
      <p:ext uri="{BB962C8B-B14F-4D97-AF65-F5344CB8AC3E}">
        <p14:creationId xmlns:p14="http://schemas.microsoft.com/office/powerpoint/2010/main" val="22927468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a:solidFill>
                <a:srgbClr val="C00000"/>
              </a:solidFill>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a:p>
        </p:txBody>
      </p:sp>
      <p:sp>
        <p:nvSpPr>
          <p:cNvPr id="4" name="Slide Number Placeholder 3"/>
          <p:cNvSpPr>
            <a:spLocks noGrp="1"/>
          </p:cNvSpPr>
          <p:nvPr>
            <p:ph type="sldNum" sz="quarter" idx="5"/>
          </p:nvPr>
        </p:nvSpPr>
        <p:spPr/>
        <p:txBody>
          <a:bodyPr/>
          <a:lstStyle/>
          <a:p>
            <a:fld id="{9D5A7E40-5F5C-4FBC-8BC4-B8AC93C1D56D}" type="slidenum">
              <a:rPr lang="en-US" smtClean="0"/>
              <a:pPr/>
              <a:t>26</a:t>
            </a:fld>
            <a:endParaRPr lang="en-US"/>
          </a:p>
        </p:txBody>
      </p:sp>
    </p:spTree>
    <p:extLst>
      <p:ext uri="{BB962C8B-B14F-4D97-AF65-F5344CB8AC3E}">
        <p14:creationId xmlns:p14="http://schemas.microsoft.com/office/powerpoint/2010/main" val="3127775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a:cs typeface="Calibri"/>
            </a:endParaRPr>
          </a:p>
        </p:txBody>
      </p:sp>
      <p:sp>
        <p:nvSpPr>
          <p:cNvPr id="4" name="Slide Number Placeholder 3"/>
          <p:cNvSpPr>
            <a:spLocks noGrp="1"/>
          </p:cNvSpPr>
          <p:nvPr>
            <p:ph type="sldNum" sz="quarter" idx="10"/>
          </p:nvPr>
        </p:nvSpPr>
        <p:spPr/>
        <p:txBody>
          <a:bodyPr/>
          <a:lstStyle/>
          <a:p>
            <a:fld id="{9D5A7E40-5F5C-4FBC-8BC4-B8AC93C1D56D}" type="slidenum">
              <a:rPr lang="en-US" smtClean="0"/>
              <a:pPr/>
              <a:t>27</a:t>
            </a:fld>
            <a:endParaRPr lang="en-US"/>
          </a:p>
        </p:txBody>
      </p:sp>
    </p:spTree>
    <p:extLst>
      <p:ext uri="{BB962C8B-B14F-4D97-AF65-F5344CB8AC3E}">
        <p14:creationId xmlns:p14="http://schemas.microsoft.com/office/powerpoint/2010/main" val="1147737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9D5A7E40-5F5C-4FBC-8BC4-B8AC93C1D56D}" type="slidenum">
              <a:rPr lang="en-US" smtClean="0"/>
              <a:pPr/>
              <a:t>28</a:t>
            </a:fld>
            <a:endParaRPr lang="en-US"/>
          </a:p>
        </p:txBody>
      </p:sp>
    </p:spTree>
    <p:extLst>
      <p:ext uri="{BB962C8B-B14F-4D97-AF65-F5344CB8AC3E}">
        <p14:creationId xmlns:p14="http://schemas.microsoft.com/office/powerpoint/2010/main" val="3564582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latin typeface="Verdana" panose="020B0604030504040204" pitchFamily="34" charset="0"/>
              <a:ea typeface="Verdana" panose="020B0604030504040204" pitchFamily="34" charset="0"/>
            </a:endParaRPr>
          </a:p>
          <a:p>
            <a:endParaRPr lang="en-US"/>
          </a:p>
        </p:txBody>
      </p:sp>
      <p:sp>
        <p:nvSpPr>
          <p:cNvPr id="4" name="Slide Number Placeholder 3"/>
          <p:cNvSpPr>
            <a:spLocks noGrp="1"/>
          </p:cNvSpPr>
          <p:nvPr>
            <p:ph type="sldNum" sz="quarter" idx="10"/>
          </p:nvPr>
        </p:nvSpPr>
        <p:spPr/>
        <p:txBody>
          <a:bodyPr/>
          <a:lstStyle/>
          <a:p>
            <a:fld id="{9D5A7E40-5F5C-4FBC-8BC4-B8AC93C1D56D}" type="slidenum">
              <a:rPr lang="en-US" smtClean="0"/>
              <a:pPr/>
              <a:t>29</a:t>
            </a:fld>
            <a:endParaRPr lang="en-US"/>
          </a:p>
        </p:txBody>
      </p:sp>
    </p:spTree>
    <p:extLst>
      <p:ext uri="{BB962C8B-B14F-4D97-AF65-F5344CB8AC3E}">
        <p14:creationId xmlns:p14="http://schemas.microsoft.com/office/powerpoint/2010/main" val="2893037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5"/>
          </p:nvPr>
        </p:nvSpPr>
        <p:spPr/>
        <p:txBody>
          <a:bodyPr/>
          <a:lstStyle/>
          <a:p>
            <a:fld id="{9D5A7E40-5F5C-4FBC-8BC4-B8AC93C1D56D}" type="slidenum">
              <a:rPr lang="en-US" smtClean="0"/>
              <a:pPr/>
              <a:t>31</a:t>
            </a:fld>
            <a:endParaRPr lang="en-US"/>
          </a:p>
        </p:txBody>
      </p:sp>
    </p:spTree>
    <p:extLst>
      <p:ext uri="{BB962C8B-B14F-4D97-AF65-F5344CB8AC3E}">
        <p14:creationId xmlns:p14="http://schemas.microsoft.com/office/powerpoint/2010/main" val="2490365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5458F-6146-C971-B059-A3CACAD1CF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81C00D-3859-3657-F3ED-885B86958C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6A0472-1C9F-6440-DC71-E7111DA99761}"/>
              </a:ext>
            </a:extLst>
          </p:cNvPr>
          <p:cNvSpPr>
            <a:spLocks noGrp="1"/>
          </p:cNvSpPr>
          <p:nvPr>
            <p:ph type="body" idx="1"/>
          </p:nvPr>
        </p:nvSpPr>
        <p:spPr/>
        <p:txBody>
          <a:bodyPr>
            <a:normAutofit/>
          </a:bodyPr>
          <a:lstStyle/>
          <a:p>
            <a:endParaRPr lang="en-US" baseline="0">
              <a:ea typeface="Calibri"/>
              <a:cs typeface="Calibri"/>
            </a:endParaRPr>
          </a:p>
        </p:txBody>
      </p:sp>
      <p:sp>
        <p:nvSpPr>
          <p:cNvPr id="4" name="Slide Number Placeholder 3">
            <a:extLst>
              <a:ext uri="{FF2B5EF4-FFF2-40B4-BE49-F238E27FC236}">
                <a16:creationId xmlns:a16="http://schemas.microsoft.com/office/drawing/2014/main" id="{1B80676F-307D-95BB-C676-F26CDDFF75BD}"/>
              </a:ext>
            </a:extLst>
          </p:cNvPr>
          <p:cNvSpPr>
            <a:spLocks noGrp="1"/>
          </p:cNvSpPr>
          <p:nvPr>
            <p:ph type="sldNum" sz="quarter" idx="10"/>
          </p:nvPr>
        </p:nvSpPr>
        <p:spPr/>
        <p:txBody>
          <a:bodyPr/>
          <a:lstStyle/>
          <a:p>
            <a:fld id="{9D5A7E40-5F5C-4FBC-8BC4-B8AC93C1D56D}" type="slidenum">
              <a:rPr lang="en-US" smtClean="0"/>
              <a:pPr/>
              <a:t>5</a:t>
            </a:fld>
            <a:endParaRPr lang="en-US"/>
          </a:p>
        </p:txBody>
      </p:sp>
    </p:spTree>
    <p:extLst>
      <p:ext uri="{BB962C8B-B14F-4D97-AF65-F5344CB8AC3E}">
        <p14:creationId xmlns:p14="http://schemas.microsoft.com/office/powerpoint/2010/main" val="3140701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2ED1A-7C41-FF38-9292-B6AEE54FC9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4700BA-7042-723D-B224-565FFE2B92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4DE72F-95D4-2246-8374-4BA3154920E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a:cs typeface="Calibri"/>
            </a:endParaRPr>
          </a:p>
        </p:txBody>
      </p:sp>
      <p:sp>
        <p:nvSpPr>
          <p:cNvPr id="4" name="Slide Number Placeholder 3">
            <a:extLst>
              <a:ext uri="{FF2B5EF4-FFF2-40B4-BE49-F238E27FC236}">
                <a16:creationId xmlns:a16="http://schemas.microsoft.com/office/drawing/2014/main" id="{3A8EE66B-DB81-D97F-01A6-A912F2256AE6}"/>
              </a:ext>
            </a:extLst>
          </p:cNvPr>
          <p:cNvSpPr>
            <a:spLocks noGrp="1"/>
          </p:cNvSpPr>
          <p:nvPr>
            <p:ph type="sldNum" sz="quarter" idx="10"/>
          </p:nvPr>
        </p:nvSpPr>
        <p:spPr/>
        <p:txBody>
          <a:bodyPr/>
          <a:lstStyle/>
          <a:p>
            <a:fld id="{9D5A7E40-5F5C-4FBC-8BC4-B8AC93C1D56D}" type="slidenum">
              <a:rPr lang="en-US" smtClean="0"/>
              <a:pPr/>
              <a:t>32</a:t>
            </a:fld>
            <a:endParaRPr lang="en-US"/>
          </a:p>
        </p:txBody>
      </p:sp>
    </p:spTree>
    <p:extLst>
      <p:ext uri="{BB962C8B-B14F-4D97-AF65-F5344CB8AC3E}">
        <p14:creationId xmlns:p14="http://schemas.microsoft.com/office/powerpoint/2010/main" val="9825753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10"/>
          </p:nvPr>
        </p:nvSpPr>
        <p:spPr/>
        <p:txBody>
          <a:bodyPr/>
          <a:lstStyle/>
          <a:p>
            <a:fld id="{9D5A7E40-5F5C-4FBC-8BC4-B8AC93C1D56D}" type="slidenum">
              <a:rPr lang="en-US" smtClean="0"/>
              <a:pPr/>
              <a:t>33</a:t>
            </a:fld>
            <a:endParaRPr lang="en-US"/>
          </a:p>
        </p:txBody>
      </p:sp>
    </p:spTree>
    <p:extLst>
      <p:ext uri="{BB962C8B-B14F-4D97-AF65-F5344CB8AC3E}">
        <p14:creationId xmlns:p14="http://schemas.microsoft.com/office/powerpoint/2010/main" val="29791118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rgbClr val="C00000"/>
              </a:solidFill>
              <a:latin typeface="Arial"/>
              <a:ea typeface="Calibri"/>
              <a:cs typeface="Arial"/>
            </a:endParaRPr>
          </a:p>
        </p:txBody>
      </p:sp>
      <p:sp>
        <p:nvSpPr>
          <p:cNvPr id="4" name="Slide Number Placeholder 3"/>
          <p:cNvSpPr>
            <a:spLocks noGrp="1"/>
          </p:cNvSpPr>
          <p:nvPr>
            <p:ph type="sldNum" sz="quarter" idx="10"/>
          </p:nvPr>
        </p:nvSpPr>
        <p:spPr/>
        <p:txBody>
          <a:bodyPr/>
          <a:lstStyle/>
          <a:p>
            <a:fld id="{9D5A7E40-5F5C-4FBC-8BC4-B8AC93C1D56D}" type="slidenum">
              <a:rPr lang="en-US" smtClean="0"/>
              <a:pPr/>
              <a:t>34</a:t>
            </a:fld>
            <a:endParaRPr lang="en-US"/>
          </a:p>
        </p:txBody>
      </p:sp>
    </p:spTree>
    <p:extLst>
      <p:ext uri="{BB962C8B-B14F-4D97-AF65-F5344CB8AC3E}">
        <p14:creationId xmlns:p14="http://schemas.microsoft.com/office/powerpoint/2010/main" val="12653936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A7E40-5F5C-4FBC-8BC4-B8AC93C1D56D}" type="slidenum">
              <a:rPr lang="en-US" smtClean="0"/>
              <a:pPr/>
              <a:t>35</a:t>
            </a:fld>
            <a:endParaRPr lang="en-US"/>
          </a:p>
        </p:txBody>
      </p:sp>
    </p:spTree>
    <p:extLst>
      <p:ext uri="{BB962C8B-B14F-4D97-AF65-F5344CB8AC3E}">
        <p14:creationId xmlns:p14="http://schemas.microsoft.com/office/powerpoint/2010/main" val="40096064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5A7E40-5F5C-4FBC-8BC4-B8AC93C1D56D}" type="slidenum">
              <a:rPr lang="en-US" smtClean="0"/>
              <a:pPr/>
              <a:t>36</a:t>
            </a:fld>
            <a:endParaRPr lang="en-US"/>
          </a:p>
        </p:txBody>
      </p:sp>
    </p:spTree>
    <p:extLst>
      <p:ext uri="{BB962C8B-B14F-4D97-AF65-F5344CB8AC3E}">
        <p14:creationId xmlns:p14="http://schemas.microsoft.com/office/powerpoint/2010/main" val="35450442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1</a:t>
            </a:r>
            <a:r>
              <a:rPr lang="en-US" baseline="30000"/>
              <a:t>st</a:t>
            </a:r>
            <a:r>
              <a:rPr lang="en-US"/>
              <a:t> bullet) </a:t>
            </a:r>
            <a:r>
              <a:rPr lang="en-US">
                <a:sym typeface="Wingdings" panose="05000000000000000000" pitchFamily="2" charset="2"/>
              </a:rPr>
              <a:t> Imaging shows a large destructive mass in the right hip, wrapping around the acetabulum, as well as a lung mass. </a:t>
            </a:r>
            <a:endParaRPr lang="en-US"/>
          </a:p>
          <a:p>
            <a:endParaRPr lang="en-US"/>
          </a:p>
          <a:p>
            <a:r>
              <a:rPr lang="en-US"/>
              <a:t>(after 2</a:t>
            </a:r>
            <a:r>
              <a:rPr lang="en-US" baseline="30000"/>
              <a:t>nd</a:t>
            </a:r>
            <a:r>
              <a:rPr lang="en-US"/>
              <a:t> bullet) </a:t>
            </a:r>
            <a:r>
              <a:rPr lang="en-US">
                <a:sym typeface="Wingdings" panose="05000000000000000000" pitchFamily="2" charset="2"/>
              </a:rPr>
              <a:t> Med </a:t>
            </a:r>
            <a:r>
              <a:rPr lang="en-US" err="1">
                <a:sym typeface="Wingdings" panose="05000000000000000000" pitchFamily="2" charset="2"/>
              </a:rPr>
              <a:t>Onc</a:t>
            </a:r>
            <a:r>
              <a:rPr lang="en-US">
                <a:sym typeface="Wingdings" panose="05000000000000000000" pitchFamily="2" charset="2"/>
              </a:rPr>
              <a:t>, Rad </a:t>
            </a:r>
            <a:r>
              <a:rPr lang="en-US" err="1">
                <a:sym typeface="Wingdings" panose="05000000000000000000" pitchFamily="2" charset="2"/>
              </a:rPr>
              <a:t>Onc</a:t>
            </a:r>
            <a:r>
              <a:rPr lang="en-US">
                <a:sym typeface="Wingdings" panose="05000000000000000000" pitchFamily="2" charset="2"/>
              </a:rPr>
              <a:t>, Orthopedic Surgery simultaneously  decide together what to biopsy and how to best manage his pain in this patient with a very high likelihood of malignancy based on imaging</a:t>
            </a:r>
            <a:endParaRPr lang="en-US"/>
          </a:p>
          <a:p>
            <a:endParaRPr lang="en-US"/>
          </a:p>
          <a:p>
            <a:r>
              <a:rPr lang="en-US"/>
              <a:t>(after 3</a:t>
            </a:r>
            <a:r>
              <a:rPr lang="en-US" baseline="30000"/>
              <a:t>rd</a:t>
            </a:r>
            <a:r>
              <a:rPr lang="en-US"/>
              <a:t> bullet) </a:t>
            </a:r>
            <a:r>
              <a:rPr lang="en-US">
                <a:sym typeface="Wingdings" panose="05000000000000000000" pitchFamily="2" charset="2"/>
              </a:rPr>
              <a:t> There t</a:t>
            </a:r>
            <a:r>
              <a:rPr lang="en-US"/>
              <a:t>ypically aren’t great surgical options for something as extensive as this in the pelvic bones, and so the standard treatment would be palliative RT followed by systemic therapy for his metastatic disease. Unfortunately, what actually happened with this patient was that the ED only consulted the orthopedic surgery team.  They thought they might take the patient to the OR, and ordered a pre-op embolization, which only made the pain worse. They then realized they couldn’t operate on this, aborted the surgery, and decided to throw the kitchen sink at him. They consulted rad </a:t>
            </a:r>
            <a:r>
              <a:rPr lang="en-US" err="1"/>
              <a:t>onc</a:t>
            </a:r>
            <a:r>
              <a:rPr lang="en-US"/>
              <a:t> for palliative RT and IR to perform an ablation procedure. Ablation may sometimes be used as a second line treatment for bone metastases, but was unlikely to work in this case given the size and shape of this tumor. IR performed the ablation, and the patient had no benefit. Finally radiation was started after a 1 week delay for all of these other unnecessary procedures. Once radiation was started, his pain gradually improved and he was relatively pain free for the rest of his life until he ultimately died of progressive systemic disease 12 months later. </a:t>
            </a:r>
            <a:endParaRPr lang="en-US">
              <a:cs typeface="Calibri"/>
            </a:endParaRPr>
          </a:p>
        </p:txBody>
      </p:sp>
      <p:sp>
        <p:nvSpPr>
          <p:cNvPr id="4" name="Slide Number Placeholder 3"/>
          <p:cNvSpPr>
            <a:spLocks noGrp="1"/>
          </p:cNvSpPr>
          <p:nvPr>
            <p:ph type="sldNum" sz="quarter" idx="5"/>
          </p:nvPr>
        </p:nvSpPr>
        <p:spPr/>
        <p:txBody>
          <a:bodyPr/>
          <a:lstStyle/>
          <a:p>
            <a:fld id="{9D5A7E40-5F5C-4FBC-8BC4-B8AC93C1D56D}" type="slidenum">
              <a:rPr lang="en-US" smtClean="0"/>
              <a:pPr/>
              <a:t>37</a:t>
            </a:fld>
            <a:endParaRPr lang="en-US"/>
          </a:p>
        </p:txBody>
      </p:sp>
    </p:spTree>
    <p:extLst>
      <p:ext uri="{BB962C8B-B14F-4D97-AF65-F5344CB8AC3E}">
        <p14:creationId xmlns:p14="http://schemas.microsoft.com/office/powerpoint/2010/main" val="4692257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Verdana"/>
              <a:ea typeface="Verdana"/>
            </a:endParaRPr>
          </a:p>
        </p:txBody>
      </p:sp>
      <p:sp>
        <p:nvSpPr>
          <p:cNvPr id="4" name="Slide Number Placeholder 3"/>
          <p:cNvSpPr>
            <a:spLocks noGrp="1"/>
          </p:cNvSpPr>
          <p:nvPr>
            <p:ph type="sldNum" sz="quarter" idx="10"/>
          </p:nvPr>
        </p:nvSpPr>
        <p:spPr/>
        <p:txBody>
          <a:bodyPr/>
          <a:lstStyle/>
          <a:p>
            <a:fld id="{9D5A7E40-5F5C-4FBC-8BC4-B8AC93C1D56D}" type="slidenum">
              <a:rPr lang="en-US" smtClean="0"/>
              <a:pPr/>
              <a:t>38</a:t>
            </a:fld>
            <a:endParaRPr lang="en-US"/>
          </a:p>
        </p:txBody>
      </p:sp>
    </p:spTree>
    <p:extLst>
      <p:ext uri="{BB962C8B-B14F-4D97-AF65-F5344CB8AC3E}">
        <p14:creationId xmlns:p14="http://schemas.microsoft.com/office/powerpoint/2010/main" val="27565783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5A7E40-5F5C-4FBC-8BC4-B8AC93C1D56D}" type="slidenum">
              <a:rPr lang="en-US" smtClean="0"/>
              <a:pPr/>
              <a:t>39</a:t>
            </a:fld>
            <a:endParaRPr lang="en-US"/>
          </a:p>
        </p:txBody>
      </p:sp>
    </p:spTree>
    <p:extLst>
      <p:ext uri="{BB962C8B-B14F-4D97-AF65-F5344CB8AC3E}">
        <p14:creationId xmlns:p14="http://schemas.microsoft.com/office/powerpoint/2010/main" val="21473906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10"/>
          </p:nvPr>
        </p:nvSpPr>
        <p:spPr/>
        <p:txBody>
          <a:bodyPr/>
          <a:lstStyle/>
          <a:p>
            <a:fld id="{9D5A7E40-5F5C-4FBC-8BC4-B8AC93C1D56D}" type="slidenum">
              <a:rPr lang="en-US" smtClean="0"/>
              <a:pPr/>
              <a:t>40</a:t>
            </a:fld>
            <a:endParaRPr lang="en-US"/>
          </a:p>
        </p:txBody>
      </p:sp>
    </p:spTree>
    <p:extLst>
      <p:ext uri="{BB962C8B-B14F-4D97-AF65-F5344CB8AC3E}">
        <p14:creationId xmlns:p14="http://schemas.microsoft.com/office/powerpoint/2010/main" val="34829744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a:solidFill>
                <a:srgbClr val="222222"/>
              </a:solidFill>
              <a:effectLst/>
              <a:latin typeface="Arial" panose="020B0604020202020204" pitchFamily="34" charset="0"/>
              <a:cs typeface="Arial"/>
            </a:endParaRPr>
          </a:p>
          <a:p>
            <a:endParaRPr lang="en-US" i="1"/>
          </a:p>
        </p:txBody>
      </p:sp>
      <p:sp>
        <p:nvSpPr>
          <p:cNvPr id="4" name="Slide Number Placeholder 3"/>
          <p:cNvSpPr>
            <a:spLocks noGrp="1"/>
          </p:cNvSpPr>
          <p:nvPr>
            <p:ph type="sldNum" sz="quarter" idx="5"/>
          </p:nvPr>
        </p:nvSpPr>
        <p:spPr/>
        <p:txBody>
          <a:bodyPr/>
          <a:lstStyle/>
          <a:p>
            <a:fld id="{9D5A7E40-5F5C-4FBC-8BC4-B8AC93C1D56D}" type="slidenum">
              <a:rPr lang="en-US" smtClean="0"/>
              <a:pPr/>
              <a:t>41</a:t>
            </a:fld>
            <a:endParaRPr lang="en-US"/>
          </a:p>
        </p:txBody>
      </p:sp>
    </p:spTree>
    <p:extLst>
      <p:ext uri="{BB962C8B-B14F-4D97-AF65-F5344CB8AC3E}">
        <p14:creationId xmlns:p14="http://schemas.microsoft.com/office/powerpoint/2010/main" val="3836532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AD9BE-00BB-EDAA-4733-0EC9FB94C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4F6CFC-D260-1D7E-4324-312FEBBC00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200E19-76E4-94B6-E6DF-E5416E1FFE86}"/>
              </a:ext>
            </a:extLst>
          </p:cNvPr>
          <p:cNvSpPr>
            <a:spLocks noGrp="1"/>
          </p:cNvSpPr>
          <p:nvPr>
            <p:ph type="body" idx="1"/>
          </p:nvPr>
        </p:nvSpPr>
        <p:spPr/>
        <p:txBody>
          <a:bodyPr>
            <a:normAutofit/>
          </a:bodyPr>
          <a:lstStyle/>
          <a:p>
            <a:endParaRPr lang="en-US" baseline="0"/>
          </a:p>
        </p:txBody>
      </p:sp>
      <p:sp>
        <p:nvSpPr>
          <p:cNvPr id="4" name="Slide Number Placeholder 3">
            <a:extLst>
              <a:ext uri="{FF2B5EF4-FFF2-40B4-BE49-F238E27FC236}">
                <a16:creationId xmlns:a16="http://schemas.microsoft.com/office/drawing/2014/main" id="{4F508AC4-04A1-5C2E-8151-CB15D5B189FA}"/>
              </a:ext>
            </a:extLst>
          </p:cNvPr>
          <p:cNvSpPr>
            <a:spLocks noGrp="1"/>
          </p:cNvSpPr>
          <p:nvPr>
            <p:ph type="sldNum" sz="quarter" idx="10"/>
          </p:nvPr>
        </p:nvSpPr>
        <p:spPr/>
        <p:txBody>
          <a:bodyPr/>
          <a:lstStyle/>
          <a:p>
            <a:fld id="{9D5A7E40-5F5C-4FBC-8BC4-B8AC93C1D56D}" type="slidenum">
              <a:rPr lang="en-US" smtClean="0"/>
              <a:pPr/>
              <a:t>6</a:t>
            </a:fld>
            <a:endParaRPr lang="en-US"/>
          </a:p>
        </p:txBody>
      </p:sp>
    </p:spTree>
    <p:extLst>
      <p:ext uri="{BB962C8B-B14F-4D97-AF65-F5344CB8AC3E}">
        <p14:creationId xmlns:p14="http://schemas.microsoft.com/office/powerpoint/2010/main" val="41565051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5"/>
          </p:nvPr>
        </p:nvSpPr>
        <p:spPr/>
        <p:txBody>
          <a:bodyPr/>
          <a:lstStyle/>
          <a:p>
            <a:fld id="{9D5A7E40-5F5C-4FBC-8BC4-B8AC93C1D56D}" type="slidenum">
              <a:rPr lang="en-US" smtClean="0"/>
              <a:pPr/>
              <a:t>44</a:t>
            </a:fld>
            <a:endParaRPr lang="en-US"/>
          </a:p>
        </p:txBody>
      </p:sp>
    </p:spTree>
    <p:extLst>
      <p:ext uri="{BB962C8B-B14F-4D97-AF65-F5344CB8AC3E}">
        <p14:creationId xmlns:p14="http://schemas.microsoft.com/office/powerpoint/2010/main" val="42736138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D5A7E40-5F5C-4FBC-8BC4-B8AC93C1D56D}" type="slidenum">
              <a:rPr lang="en-US" smtClean="0"/>
              <a:pPr/>
              <a:t>45</a:t>
            </a:fld>
            <a:endParaRPr lang="en-US"/>
          </a:p>
        </p:txBody>
      </p:sp>
    </p:spTree>
    <p:extLst>
      <p:ext uri="{BB962C8B-B14F-4D97-AF65-F5344CB8AC3E}">
        <p14:creationId xmlns:p14="http://schemas.microsoft.com/office/powerpoint/2010/main" val="14984183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(after 1</a:t>
            </a:r>
            <a:r>
              <a:rPr lang="en-US" baseline="30000"/>
              <a:t>st</a:t>
            </a:r>
            <a:r>
              <a:rPr lang="en-US"/>
              <a:t> bullet) </a:t>
            </a:r>
            <a:r>
              <a:rPr lang="en-US">
                <a:sym typeface="Wingdings" panose="05000000000000000000" pitchFamily="2" charset="2"/>
              </a:rPr>
              <a:t> However, this case may have been treated very differently if a few factors were changed.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(after 2</a:t>
            </a:r>
            <a:r>
              <a:rPr lang="en-US" baseline="30000"/>
              <a:t>nd</a:t>
            </a:r>
            <a:r>
              <a:rPr lang="en-US"/>
              <a:t> bullet) </a:t>
            </a:r>
            <a:r>
              <a:rPr lang="en-US">
                <a:sym typeface="Wingdings" panose="05000000000000000000" pitchFamily="2" charset="2"/>
              </a:rPr>
              <a:t> </a:t>
            </a:r>
            <a:r>
              <a:rPr lang="en-US" err="1">
                <a:sym typeface="Wingdings" panose="05000000000000000000" pitchFamily="2" charset="2"/>
              </a:rPr>
              <a:t>C</a:t>
            </a:r>
            <a:r>
              <a:rPr lang="en-US" err="1"/>
              <a:t>hemosensitive</a:t>
            </a:r>
            <a:r>
              <a:rPr lang="en-US"/>
              <a:t> and radiosensitive tumors often do not need surgery unless there is considerable mechanical instability that needs stabilization. Hematologic malignancies causing ESCC are often managed with chemotherapy alone.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(after 3</a:t>
            </a:r>
            <a:r>
              <a:rPr lang="en-US" baseline="30000"/>
              <a:t>rd</a:t>
            </a:r>
            <a:r>
              <a:rPr lang="en-US"/>
              <a:t> bullet) </a:t>
            </a:r>
            <a:r>
              <a:rPr lang="en-US">
                <a:sym typeface="Wingdings" panose="05000000000000000000" pitchFamily="2" charset="2"/>
              </a:rPr>
              <a:t> If life expectancy is less than 3 months, you typically wouldn’t do surgery given the risks in a patient with poor functional status, and would proceed with radiation. If the prognosis is very poor, or the patient plans to go on hospice, 8 </a:t>
            </a:r>
            <a:r>
              <a:rPr lang="en-US" err="1">
                <a:sym typeface="Wingdings" panose="05000000000000000000" pitchFamily="2" charset="2"/>
              </a:rPr>
              <a:t>Gy</a:t>
            </a:r>
            <a:r>
              <a:rPr lang="en-US">
                <a:sym typeface="Wingdings" panose="05000000000000000000" pitchFamily="2" charset="2"/>
              </a:rPr>
              <a:t> x1 may have been used instead of a 5 or 10 fraction course. Having a full team involved in talking through these issues can help patients towards the best outcome possible. </a:t>
            </a:r>
            <a:endParaRPr lang="en-US"/>
          </a:p>
          <a:p>
            <a:endParaRPr lang="en-US"/>
          </a:p>
        </p:txBody>
      </p:sp>
      <p:sp>
        <p:nvSpPr>
          <p:cNvPr id="4" name="Slide Number Placeholder 3"/>
          <p:cNvSpPr>
            <a:spLocks noGrp="1"/>
          </p:cNvSpPr>
          <p:nvPr>
            <p:ph type="sldNum" sz="quarter" idx="5"/>
          </p:nvPr>
        </p:nvSpPr>
        <p:spPr/>
        <p:txBody>
          <a:bodyPr/>
          <a:lstStyle/>
          <a:p>
            <a:fld id="{9D5A7E40-5F5C-4FBC-8BC4-B8AC93C1D56D}" type="slidenum">
              <a:rPr lang="en-US" smtClean="0"/>
              <a:pPr/>
              <a:t>46</a:t>
            </a:fld>
            <a:endParaRPr lang="en-US"/>
          </a:p>
        </p:txBody>
      </p:sp>
    </p:spTree>
    <p:extLst>
      <p:ext uri="{BB962C8B-B14F-4D97-AF65-F5344CB8AC3E}">
        <p14:creationId xmlns:p14="http://schemas.microsoft.com/office/powerpoint/2010/main" val="32752792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(after 2</a:t>
            </a:r>
            <a:r>
              <a:rPr lang="en-US" baseline="30000">
                <a:cs typeface="Calibri"/>
              </a:rPr>
              <a:t>nd</a:t>
            </a:r>
            <a:r>
              <a:rPr lang="en-US">
                <a:cs typeface="Calibri"/>
              </a:rPr>
              <a:t> bullet) </a:t>
            </a:r>
            <a:r>
              <a:rPr lang="en-US">
                <a:cs typeface="Calibri"/>
                <a:sym typeface="Wingdings" panose="05000000000000000000" pitchFamily="2" charset="2"/>
              </a:rPr>
              <a:t> </a:t>
            </a:r>
            <a:r>
              <a:rPr lang="en-US">
                <a:cs typeface="Calibri"/>
              </a:rPr>
              <a:t>Neurosurgery, radiation oncology, and medical oncology should be consulted, so they can discuss optimal treatment approach in the context of his life expectancy.</a:t>
            </a:r>
          </a:p>
          <a:p>
            <a:endParaRPr lang="en-US">
              <a:cs typeface="Calibri"/>
            </a:endParaRPr>
          </a:p>
          <a:p>
            <a:r>
              <a:rPr lang="en-US">
                <a:cs typeface="Calibri"/>
              </a:rPr>
              <a:t>(after 3</a:t>
            </a:r>
            <a:r>
              <a:rPr lang="en-US" baseline="30000">
                <a:cs typeface="Calibri"/>
              </a:rPr>
              <a:t>rd</a:t>
            </a:r>
            <a:r>
              <a:rPr lang="en-US">
                <a:cs typeface="Calibri"/>
              </a:rPr>
              <a:t> bullet) </a:t>
            </a:r>
            <a:r>
              <a:rPr lang="en-US">
                <a:cs typeface="Calibri"/>
                <a:sym typeface="Wingdings" panose="05000000000000000000" pitchFamily="2" charset="2"/>
              </a:rPr>
              <a:t> </a:t>
            </a:r>
            <a:r>
              <a:rPr lang="en-US">
                <a:cs typeface="Calibri"/>
              </a:rPr>
              <a:t>Decadron will help with his symptoms. </a:t>
            </a:r>
          </a:p>
          <a:p>
            <a:endParaRPr lang="en-US">
              <a:cs typeface="Calibri"/>
            </a:endParaRPr>
          </a:p>
          <a:p>
            <a:r>
              <a:rPr lang="en-US">
                <a:cs typeface="Calibri"/>
              </a:rPr>
              <a:t>(questions in 4</a:t>
            </a:r>
            <a:r>
              <a:rPr lang="en-US" baseline="30000">
                <a:cs typeface="Calibri"/>
              </a:rPr>
              <a:t>th</a:t>
            </a:r>
            <a:r>
              <a:rPr lang="en-US">
                <a:cs typeface="Calibri"/>
              </a:rPr>
              <a:t> bullet) </a:t>
            </a:r>
            <a:r>
              <a:rPr lang="en-US">
                <a:cs typeface="Calibri"/>
                <a:sym typeface="Wingdings" panose="05000000000000000000" pitchFamily="2" charset="2"/>
              </a:rPr>
              <a:t> </a:t>
            </a:r>
            <a:r>
              <a:rPr lang="en-US">
                <a:cs typeface="Calibri"/>
              </a:rPr>
              <a:t>Surgery will have little role given that there are multiple lesions and all are small. The patient should be given steroids for his symptoms, and if stable enough he should be discharged and set up for outpatient stereotactic radiosurgery, which would be preferred given the limited number of small lesions. Whole brain radiation becomes the preferred option if more brain metastases are present, at the expense of long term neurocognitive toxicity. If a dominant lesion is present, surgical resection of it would be useful for immediate symptom relief, even in some cases when multiple brain metastases are present. </a:t>
            </a:r>
          </a:p>
        </p:txBody>
      </p:sp>
      <p:sp>
        <p:nvSpPr>
          <p:cNvPr id="4" name="Slide Number Placeholder 3"/>
          <p:cNvSpPr>
            <a:spLocks noGrp="1"/>
          </p:cNvSpPr>
          <p:nvPr>
            <p:ph type="sldNum" sz="quarter" idx="5"/>
          </p:nvPr>
        </p:nvSpPr>
        <p:spPr/>
        <p:txBody>
          <a:bodyPr/>
          <a:lstStyle/>
          <a:p>
            <a:fld id="{9D5A7E40-5F5C-4FBC-8BC4-B8AC93C1D56D}" type="slidenum">
              <a:rPr lang="en-US" smtClean="0"/>
              <a:pPr/>
              <a:t>47</a:t>
            </a:fld>
            <a:endParaRPr lang="en-US"/>
          </a:p>
        </p:txBody>
      </p:sp>
    </p:spTree>
    <p:extLst>
      <p:ext uri="{BB962C8B-B14F-4D97-AF65-F5344CB8AC3E}">
        <p14:creationId xmlns:p14="http://schemas.microsoft.com/office/powerpoint/2010/main" val="28065989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3</a:t>
            </a:r>
            <a:r>
              <a:rPr lang="en-US" baseline="30000"/>
              <a:t>rd</a:t>
            </a:r>
            <a:r>
              <a:rPr lang="en-US"/>
              <a:t> bullet) </a:t>
            </a:r>
            <a:r>
              <a:rPr lang="en-US">
                <a:sym typeface="Wingdings" panose="05000000000000000000" pitchFamily="2" charset="2"/>
              </a:rPr>
              <a:t> Given the smoking history, this is highly likely to be malignancy. Although it is not symptomatic now, it is invading the mediastinum and wrapping around the aorta, so expedited workup with inpatient imaging and CT-guided biopsy is appropriate. Thoracic surgery, medical oncology, and radiation oncology should be consulted. </a:t>
            </a:r>
            <a:endParaRPr lang="en-US"/>
          </a:p>
        </p:txBody>
      </p:sp>
      <p:sp>
        <p:nvSpPr>
          <p:cNvPr id="4" name="Slide Number Placeholder 3"/>
          <p:cNvSpPr>
            <a:spLocks noGrp="1"/>
          </p:cNvSpPr>
          <p:nvPr>
            <p:ph type="sldNum" sz="quarter" idx="5"/>
          </p:nvPr>
        </p:nvSpPr>
        <p:spPr/>
        <p:txBody>
          <a:bodyPr/>
          <a:lstStyle/>
          <a:p>
            <a:fld id="{9D5A7E40-5F5C-4FBC-8BC4-B8AC93C1D56D}" type="slidenum">
              <a:rPr lang="en-US" smtClean="0"/>
              <a:pPr/>
              <a:t>48</a:t>
            </a:fld>
            <a:endParaRPr lang="en-US"/>
          </a:p>
        </p:txBody>
      </p:sp>
    </p:spTree>
    <p:extLst>
      <p:ext uri="{BB962C8B-B14F-4D97-AF65-F5344CB8AC3E}">
        <p14:creationId xmlns:p14="http://schemas.microsoft.com/office/powerpoint/2010/main" val="31603007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2</a:t>
            </a:r>
            <a:r>
              <a:rPr lang="en-US" baseline="30000"/>
              <a:t>nd</a:t>
            </a:r>
            <a:r>
              <a:rPr lang="en-US"/>
              <a:t> bullet) </a:t>
            </a:r>
            <a:r>
              <a:rPr lang="en-US">
                <a:sym typeface="Wingdings" panose="05000000000000000000" pitchFamily="2" charset="2"/>
              </a:rPr>
              <a:t> you can see now that the mass has further invaded the mediastinum with loss of fat planes between the tumor and the esophagus and aorta </a:t>
            </a:r>
            <a:endParaRPr lang="en-US"/>
          </a:p>
        </p:txBody>
      </p:sp>
      <p:sp>
        <p:nvSpPr>
          <p:cNvPr id="4" name="Slide Number Placeholder 3"/>
          <p:cNvSpPr>
            <a:spLocks noGrp="1"/>
          </p:cNvSpPr>
          <p:nvPr>
            <p:ph type="sldNum" sz="quarter" idx="5"/>
          </p:nvPr>
        </p:nvSpPr>
        <p:spPr/>
        <p:txBody>
          <a:bodyPr/>
          <a:lstStyle/>
          <a:p>
            <a:fld id="{9D5A7E40-5F5C-4FBC-8BC4-B8AC93C1D56D}" type="slidenum">
              <a:rPr lang="en-US" smtClean="0"/>
              <a:pPr/>
              <a:t>49</a:t>
            </a:fld>
            <a:endParaRPr lang="en-US"/>
          </a:p>
        </p:txBody>
      </p:sp>
    </p:spTree>
    <p:extLst>
      <p:ext uri="{BB962C8B-B14F-4D97-AF65-F5344CB8AC3E}">
        <p14:creationId xmlns:p14="http://schemas.microsoft.com/office/powerpoint/2010/main" val="6914934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a:cs typeface="Calibri"/>
            </a:endParaRPr>
          </a:p>
        </p:txBody>
      </p:sp>
      <p:sp>
        <p:nvSpPr>
          <p:cNvPr id="4" name="Slide Number Placeholder 3"/>
          <p:cNvSpPr>
            <a:spLocks noGrp="1"/>
          </p:cNvSpPr>
          <p:nvPr>
            <p:ph type="sldNum" sz="quarter" idx="5"/>
          </p:nvPr>
        </p:nvSpPr>
        <p:spPr/>
        <p:txBody>
          <a:bodyPr/>
          <a:lstStyle/>
          <a:p>
            <a:fld id="{9D5A7E40-5F5C-4FBC-8BC4-B8AC93C1D56D}" type="slidenum">
              <a:rPr lang="en-US" smtClean="0"/>
              <a:pPr/>
              <a:t>50</a:t>
            </a:fld>
            <a:endParaRPr lang="en-US"/>
          </a:p>
        </p:txBody>
      </p:sp>
    </p:spTree>
    <p:extLst>
      <p:ext uri="{BB962C8B-B14F-4D97-AF65-F5344CB8AC3E}">
        <p14:creationId xmlns:p14="http://schemas.microsoft.com/office/powerpoint/2010/main" val="3200571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D5A7E40-5F5C-4FBC-8BC4-B8AC93C1D56D}" type="slidenum">
              <a:rPr lang="en-US" smtClean="0"/>
              <a:pPr/>
              <a:t>51</a:t>
            </a:fld>
            <a:endParaRPr lang="en-US"/>
          </a:p>
        </p:txBody>
      </p:sp>
    </p:spTree>
    <p:extLst>
      <p:ext uri="{BB962C8B-B14F-4D97-AF65-F5344CB8AC3E}">
        <p14:creationId xmlns:p14="http://schemas.microsoft.com/office/powerpoint/2010/main" val="34924137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Verdana"/>
              <a:ea typeface="Verdana"/>
            </a:endParaRPr>
          </a:p>
        </p:txBody>
      </p:sp>
      <p:sp>
        <p:nvSpPr>
          <p:cNvPr id="4" name="Slide Number Placeholder 3"/>
          <p:cNvSpPr>
            <a:spLocks noGrp="1"/>
          </p:cNvSpPr>
          <p:nvPr>
            <p:ph type="sldNum" sz="quarter" idx="10"/>
          </p:nvPr>
        </p:nvSpPr>
        <p:spPr/>
        <p:txBody>
          <a:bodyPr/>
          <a:lstStyle/>
          <a:p>
            <a:fld id="{9D5A7E40-5F5C-4FBC-8BC4-B8AC93C1D56D}" type="slidenum">
              <a:rPr lang="en-US" smtClean="0"/>
              <a:pPr/>
              <a:t>52</a:t>
            </a:fld>
            <a:endParaRPr lang="en-US"/>
          </a:p>
        </p:txBody>
      </p:sp>
    </p:spTree>
    <p:extLst>
      <p:ext uri="{BB962C8B-B14F-4D97-AF65-F5344CB8AC3E}">
        <p14:creationId xmlns:p14="http://schemas.microsoft.com/office/powerpoint/2010/main" val="42016211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ea typeface="Calibri"/>
              <a:cs typeface="Calibri"/>
            </a:endParaRPr>
          </a:p>
        </p:txBody>
      </p:sp>
      <p:sp>
        <p:nvSpPr>
          <p:cNvPr id="4" name="Slide Number Placeholder 3"/>
          <p:cNvSpPr>
            <a:spLocks noGrp="1"/>
          </p:cNvSpPr>
          <p:nvPr>
            <p:ph type="sldNum" sz="quarter" idx="10"/>
          </p:nvPr>
        </p:nvSpPr>
        <p:spPr/>
        <p:txBody>
          <a:bodyPr/>
          <a:lstStyle/>
          <a:p>
            <a:fld id="{9D5A7E40-5F5C-4FBC-8BC4-B8AC93C1D56D}" type="slidenum">
              <a:rPr lang="en-US" smtClean="0"/>
              <a:pPr/>
              <a:t>53</a:t>
            </a:fld>
            <a:endParaRPr lang="en-US"/>
          </a:p>
        </p:txBody>
      </p:sp>
    </p:spTree>
    <p:extLst>
      <p:ext uri="{BB962C8B-B14F-4D97-AF65-F5344CB8AC3E}">
        <p14:creationId xmlns:p14="http://schemas.microsoft.com/office/powerpoint/2010/main" val="33897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50C5A-BD1A-472C-2B77-D40705394E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91F4FF-2129-BF40-6E5A-571C62A745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704FE2-B791-9490-080D-7366AD2C28A2}"/>
              </a:ext>
            </a:extLst>
          </p:cNvPr>
          <p:cNvSpPr>
            <a:spLocks noGrp="1"/>
          </p:cNvSpPr>
          <p:nvPr>
            <p:ph type="body" idx="1"/>
          </p:nvPr>
        </p:nvSpPr>
        <p:spPr/>
        <p:txBody>
          <a:bodyPr>
            <a:normAutofit/>
          </a:bodyPr>
          <a:lstStyle/>
          <a:p>
            <a:endParaRPr lang="en-US" baseline="0"/>
          </a:p>
        </p:txBody>
      </p:sp>
      <p:sp>
        <p:nvSpPr>
          <p:cNvPr id="4" name="Slide Number Placeholder 3">
            <a:extLst>
              <a:ext uri="{FF2B5EF4-FFF2-40B4-BE49-F238E27FC236}">
                <a16:creationId xmlns:a16="http://schemas.microsoft.com/office/drawing/2014/main" id="{4BEEE920-EDCF-2B2D-25C4-52CDAF12E8F7}"/>
              </a:ext>
            </a:extLst>
          </p:cNvPr>
          <p:cNvSpPr>
            <a:spLocks noGrp="1"/>
          </p:cNvSpPr>
          <p:nvPr>
            <p:ph type="sldNum" sz="quarter" idx="10"/>
          </p:nvPr>
        </p:nvSpPr>
        <p:spPr/>
        <p:txBody>
          <a:bodyPr/>
          <a:lstStyle/>
          <a:p>
            <a:fld id="{9D5A7E40-5F5C-4FBC-8BC4-B8AC93C1D56D}" type="slidenum">
              <a:rPr lang="en-US" smtClean="0"/>
              <a:pPr/>
              <a:t>7</a:t>
            </a:fld>
            <a:endParaRPr lang="en-US"/>
          </a:p>
        </p:txBody>
      </p:sp>
    </p:spTree>
    <p:extLst>
      <p:ext uri="{BB962C8B-B14F-4D97-AF65-F5344CB8AC3E}">
        <p14:creationId xmlns:p14="http://schemas.microsoft.com/office/powerpoint/2010/main" val="1000902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21C52-8395-603B-594D-6888A54ABF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6F882B-5B07-7EF1-4E9D-04F006E618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F9D5EB-0EF0-2B7D-52E8-5D06C4BEFAE6}"/>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Verdana" panose="020B0604030504040204" pitchFamily="34" charset="0"/>
                <a:ea typeface="Verdana" panose="020B0604030504040204" pitchFamily="34" charset="0"/>
                <a:cs typeface="Verdana" panose="020B0604030504040204" pitchFamily="34" charset="0"/>
              </a:rPr>
              <a:t>quality-of-life</a:t>
            </a:r>
            <a:r>
              <a:rPr lang="en-US" sz="1200">
                <a:latin typeface="Verdana" panose="020B0604030504040204" pitchFamily="34" charset="0"/>
                <a:ea typeface="Verdana" panose="020B0604030504040204" pitchFamily="34" charset="0"/>
                <a:cs typeface="Verdana" panose="020B0604030504040204" pitchFamily="34" charset="0"/>
              </a:rPr>
              <a:t> benefits that may not be possible with the other modalities</a:t>
            </a:r>
          </a:p>
          <a:p>
            <a:endParaRPr lang="en-US" baseline="0"/>
          </a:p>
        </p:txBody>
      </p:sp>
      <p:sp>
        <p:nvSpPr>
          <p:cNvPr id="4" name="Slide Number Placeholder 3">
            <a:extLst>
              <a:ext uri="{FF2B5EF4-FFF2-40B4-BE49-F238E27FC236}">
                <a16:creationId xmlns:a16="http://schemas.microsoft.com/office/drawing/2014/main" id="{857ABAE4-4AA2-C1E7-75ED-F889857E171B}"/>
              </a:ext>
            </a:extLst>
          </p:cNvPr>
          <p:cNvSpPr>
            <a:spLocks noGrp="1"/>
          </p:cNvSpPr>
          <p:nvPr>
            <p:ph type="sldNum" sz="quarter" idx="10"/>
          </p:nvPr>
        </p:nvSpPr>
        <p:spPr/>
        <p:txBody>
          <a:bodyPr/>
          <a:lstStyle/>
          <a:p>
            <a:fld id="{9D5A7E40-5F5C-4FBC-8BC4-B8AC93C1D56D}" type="slidenum">
              <a:rPr lang="en-US" smtClean="0"/>
              <a:pPr/>
              <a:t>8</a:t>
            </a:fld>
            <a:endParaRPr lang="en-US"/>
          </a:p>
        </p:txBody>
      </p:sp>
    </p:spTree>
    <p:extLst>
      <p:ext uri="{BB962C8B-B14F-4D97-AF65-F5344CB8AC3E}">
        <p14:creationId xmlns:p14="http://schemas.microsoft.com/office/powerpoint/2010/main" val="2818413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5A7E40-5F5C-4FBC-8BC4-B8AC93C1D56D}" type="slidenum">
              <a:rPr lang="en-US" smtClean="0"/>
              <a:pPr/>
              <a:t>10</a:t>
            </a:fld>
            <a:endParaRPr lang="en-US"/>
          </a:p>
        </p:txBody>
      </p:sp>
    </p:spTree>
    <p:extLst>
      <p:ext uri="{BB962C8B-B14F-4D97-AF65-F5344CB8AC3E}">
        <p14:creationId xmlns:p14="http://schemas.microsoft.com/office/powerpoint/2010/main" val="2443125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a:cs typeface="Calibri"/>
            </a:endParaRPr>
          </a:p>
        </p:txBody>
      </p:sp>
      <p:sp>
        <p:nvSpPr>
          <p:cNvPr id="4" name="Slide Number Placeholder 3"/>
          <p:cNvSpPr>
            <a:spLocks noGrp="1"/>
          </p:cNvSpPr>
          <p:nvPr>
            <p:ph type="sldNum" sz="quarter" idx="10"/>
          </p:nvPr>
        </p:nvSpPr>
        <p:spPr/>
        <p:txBody>
          <a:bodyPr/>
          <a:lstStyle/>
          <a:p>
            <a:fld id="{9D5A7E40-5F5C-4FBC-8BC4-B8AC93C1D56D}" type="slidenum">
              <a:rPr lang="en-US" smtClean="0"/>
              <a:pPr/>
              <a:t>12</a:t>
            </a:fld>
            <a:endParaRPr lang="en-US"/>
          </a:p>
        </p:txBody>
      </p:sp>
    </p:spTree>
    <p:extLst>
      <p:ext uri="{BB962C8B-B14F-4D97-AF65-F5344CB8AC3E}">
        <p14:creationId xmlns:p14="http://schemas.microsoft.com/office/powerpoint/2010/main" val="4171638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A7E40-5F5C-4FBC-8BC4-B8AC93C1D56D}" type="slidenum">
              <a:rPr lang="en-US" smtClean="0"/>
              <a:pPr/>
              <a:t>13</a:t>
            </a:fld>
            <a:endParaRPr lang="en-US"/>
          </a:p>
        </p:txBody>
      </p:sp>
    </p:spTree>
    <p:extLst>
      <p:ext uri="{BB962C8B-B14F-4D97-AF65-F5344CB8AC3E}">
        <p14:creationId xmlns:p14="http://schemas.microsoft.com/office/powerpoint/2010/main" val="494538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5A7E40-5F5C-4FBC-8BC4-B8AC93C1D56D}" type="slidenum">
              <a:rPr lang="en-US" smtClean="0"/>
              <a:pPr/>
              <a:t>15</a:t>
            </a:fld>
            <a:endParaRPr lang="en-US"/>
          </a:p>
        </p:txBody>
      </p:sp>
    </p:spTree>
    <p:extLst>
      <p:ext uri="{BB962C8B-B14F-4D97-AF65-F5344CB8AC3E}">
        <p14:creationId xmlns:p14="http://schemas.microsoft.com/office/powerpoint/2010/main" val="584306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D6AA388-F839-4D8A-A54D-20D1E8CF00B5}" type="datetime1">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CF6FE-55EC-4699-ABBD-953C2557989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7E022F-A828-421E-8C5B-042357FE28EA}" type="datetime1">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CF6FE-55EC-4699-ABBD-953C2557989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347736-B54B-42CB-A51D-D7E42EC605F8}" type="datetime1">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CF6FE-55EC-4699-ABBD-953C2557989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A70DA1-72D8-4F8C-A30F-A25F5DCEB628}" type="datetime1">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CF6FE-55EC-4699-ABBD-953C2557989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6F3229-B558-4D75-BF91-C2790D3160C6}" type="datetime1">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CF6FE-55EC-4699-ABBD-953C2557989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E38B261-CE5E-41AA-9FE3-902135D0AF92}" type="datetime1">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CF6FE-55EC-4699-ABBD-953C2557989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1969D8-77BA-49A3-A0E6-5C678AAB8C9B}" type="datetime1">
              <a:rPr lang="en-US" smtClean="0"/>
              <a:pPr/>
              <a:t>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5CF6FE-55EC-4699-ABBD-953C2557989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DD85CA-CDA9-4365-9146-9061B2E9B11E}" type="datetime1">
              <a:rPr lang="en-US" smtClean="0"/>
              <a:pPr/>
              <a:t>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5CF6FE-55EC-4699-ABBD-953C2557989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BAC7E6-A6A8-4686-8C34-ADA105F03D48}" type="datetime1">
              <a:rPr lang="en-US" smtClean="0"/>
              <a:pPr/>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5CF6FE-55EC-4699-ABBD-953C2557989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23B76A-9EAC-4510-AD0F-223B51390550}" type="datetime1">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CF6FE-55EC-4699-ABBD-953C2557989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03F9AD-C79B-4C44-9871-D5CC5386D03B}" type="datetime1">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CF6FE-55EC-4699-ABBD-953C2557989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D14979-5F47-4B47-8BF1-22BCBC71E472}" type="datetime1">
              <a:rPr lang="en-US" smtClean="0"/>
              <a:pPr/>
              <a:t>11/4/2025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5CF6FE-55EC-4699-ABBD-953C2557989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ctr" defTabSz="914400" rtl="0" eaLnBrk="1" latinLnBrk="0" hangingPunct="1">
        <a:spcBef>
          <a:spcPct val="0"/>
        </a:spcBef>
        <a:buNone/>
        <a:defRPr sz="4400" b="1" kern="1200">
          <a:solidFill>
            <a:schemeClr val="accent1">
              <a:lumMod val="50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redcap.link/inpatients1" TargetMode="External"/><Relationship Id="rId2" Type="http://schemas.openxmlformats.org/officeDocument/2006/relationships/hyperlink" Target="https://redcap.link/inpatients-pre"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video" Target="https://www.youtube.com/embed/msX1ypCjkK4?feature=oembe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099457"/>
            <a:ext cx="10439400" cy="5638800"/>
          </a:xfrm>
        </p:spPr>
        <p:txBody>
          <a:bodyPr vert="horz" lIns="68580" tIns="34290" rIns="68580" bIns="34290" rtlCol="0" anchor="t">
            <a:normAutofit lnSpcReduction="10000"/>
          </a:bodyPr>
          <a:lstStyle/>
          <a:p>
            <a:r>
              <a:rPr lang="en-US" sz="1800" dirty="0"/>
              <a:t>The purpose of these slides is to serve as a resource that any radiation oncologist can use when speaking about palliative radiation therapy.</a:t>
            </a:r>
          </a:p>
          <a:p>
            <a:endParaRPr lang="en-US" sz="1800" dirty="0"/>
          </a:p>
          <a:p>
            <a:r>
              <a:rPr lang="en-US" sz="1800" dirty="0"/>
              <a:t>The target audience could include residents/fellows, staff physicians or mid-level providers in the field of emergency medicine, internal medicine, palliative care and medical oncology. However, when speaking to medical oncology one may consider removing slides 5-20 since medical oncologists likely have greater knowledge of this content. Any user is welcome to format the slides as needed to fit their target audience.  </a:t>
            </a:r>
            <a:br>
              <a:rPr lang="en-US" sz="1800" dirty="0"/>
            </a:br>
            <a:endParaRPr lang="en-US" sz="1800" dirty="0"/>
          </a:p>
          <a:p>
            <a:r>
              <a:rPr lang="en-US" sz="1800" dirty="0"/>
              <a:t>Please ask attendees to complete either the pre-test or post-test so that we can assess the effectiveness of the slides. If you make significant changes to the content of the slides for your presentation, we prefer that you use the pre-test only. </a:t>
            </a:r>
            <a:endParaRPr lang="en-US" sz="1800" dirty="0">
              <a:ea typeface="Calibri"/>
              <a:cs typeface="Calibri"/>
            </a:endParaRPr>
          </a:p>
          <a:p>
            <a:pPr lvl="1"/>
            <a:r>
              <a:rPr lang="en-US" sz="1800" dirty="0"/>
              <a:t>Pre-test link: </a:t>
            </a:r>
            <a:r>
              <a:rPr lang="en-US" sz="1800" u="sng" dirty="0">
                <a:solidFill>
                  <a:srgbClr val="0563C1"/>
                </a:solidFill>
                <a:effectLst/>
                <a:latin typeface="Calibri"/>
                <a:ea typeface="Calibri"/>
                <a:cs typeface="Times New Roman"/>
                <a:hlinkClick r:id="rId2"/>
              </a:rPr>
              <a:t>https://redcap.link/inpatients-pre</a:t>
            </a:r>
            <a:endParaRPr lang="en-US" sz="1800" dirty="0">
              <a:effectLst/>
              <a:latin typeface="Calibri"/>
              <a:ea typeface="Calibri"/>
              <a:cs typeface="Times New Roman"/>
            </a:endParaRPr>
          </a:p>
          <a:p>
            <a:pPr lvl="1"/>
            <a:r>
              <a:rPr lang="en-US" sz="1800" dirty="0"/>
              <a:t>Post-test link: </a:t>
            </a:r>
            <a:r>
              <a:rPr lang="en-US" sz="1800" dirty="0">
                <a:hlinkClick r:id="rId3"/>
              </a:rPr>
              <a:t>https://redcap.link/inpatients1</a:t>
            </a:r>
            <a:br>
              <a:rPr lang="en-US" sz="1800" dirty="0"/>
            </a:br>
            <a:endParaRPr lang="en-US" sz="1800" dirty="0"/>
          </a:p>
          <a:p>
            <a:r>
              <a:rPr lang="en-US" sz="1800" dirty="0"/>
              <a:t>Primary Author(s): Malcolm Mattes </a:t>
            </a:r>
            <a:endParaRPr lang="en-US" sz="1800" dirty="0">
              <a:ea typeface="Calibri"/>
              <a:cs typeface="Calibri"/>
            </a:endParaRPr>
          </a:p>
          <a:p>
            <a:r>
              <a:rPr lang="en-US" sz="1800" dirty="0"/>
              <a:t>Peer Reviewer(s):  Bailey Nelson, Gabriel Peters, Mike Corradetti, </a:t>
            </a:r>
            <a:r>
              <a:rPr lang="en-US" sz="1800" b="0" i="0" dirty="0" err="1">
                <a:solidFill>
                  <a:srgbClr val="222222"/>
                </a:solidFill>
                <a:effectLst/>
              </a:rPr>
              <a:t>Shunqing</a:t>
            </a:r>
            <a:r>
              <a:rPr lang="en-US" sz="1800" b="0" i="0" dirty="0">
                <a:solidFill>
                  <a:srgbClr val="222222"/>
                </a:solidFill>
                <a:effectLst/>
              </a:rPr>
              <a:t> Zhang, J. Ben Wilkinson, Elizabeth Loggers</a:t>
            </a:r>
            <a:endParaRPr lang="en-US" sz="1800" dirty="0"/>
          </a:p>
          <a:p>
            <a:r>
              <a:rPr lang="en-US" sz="1800" dirty="0"/>
              <a:t>Additional Support: ASTRO Communications Committee</a:t>
            </a:r>
            <a:endParaRPr lang="en-US" sz="1800" dirty="0">
              <a:ea typeface="Calibri"/>
              <a:cs typeface="Calibri"/>
            </a:endParaRPr>
          </a:p>
          <a:p>
            <a:r>
              <a:rPr lang="en-US" sz="1800" b="1" dirty="0"/>
              <a:t>Last updated in November 2025 </a:t>
            </a:r>
            <a:r>
              <a:rPr lang="en-US" sz="1800" dirty="0"/>
              <a:t>– newer data may impact the accuracy of the content of these slides</a:t>
            </a:r>
            <a:endParaRPr lang="en-US" sz="1800" dirty="0">
              <a:ea typeface="Calibri"/>
              <a:cs typeface="Calibri"/>
            </a:endParaRPr>
          </a:p>
          <a:p>
            <a:endParaRPr lang="en-US" sz="1600" dirty="0"/>
          </a:p>
        </p:txBody>
      </p:sp>
      <p:sp>
        <p:nvSpPr>
          <p:cNvPr id="4" name="Title 1"/>
          <p:cNvSpPr txBox="1">
            <a:spLocks/>
          </p:cNvSpPr>
          <p:nvPr/>
        </p:nvSpPr>
        <p:spPr>
          <a:xfrm>
            <a:off x="1524000" y="0"/>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b="1">
                <a:solidFill>
                  <a:schemeClr val="tx2"/>
                </a:solidFill>
                <a:latin typeface="+mn-lt"/>
                <a:ea typeface="Verdana" pitchFamily="34" charset="0"/>
                <a:cs typeface="Verdana" pitchFamily="34" charset="0"/>
              </a:rPr>
              <a:t>Instructions for Use of These Slides</a:t>
            </a:r>
          </a:p>
        </p:txBody>
      </p:sp>
    </p:spTree>
    <p:extLst>
      <p:ext uri="{BB962C8B-B14F-4D97-AF65-F5344CB8AC3E}">
        <p14:creationId xmlns:p14="http://schemas.microsoft.com/office/powerpoint/2010/main" val="2658688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69BBF-4A01-E126-BC06-D6E8935EB2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D1107A-3785-8942-77C6-300F6C7413A1}"/>
              </a:ext>
            </a:extLst>
          </p:cNvPr>
          <p:cNvSpPr>
            <a:spLocks noGrp="1"/>
          </p:cNvSpPr>
          <p:nvPr>
            <p:ph type="title"/>
          </p:nvPr>
        </p:nvSpPr>
        <p:spPr>
          <a:xfrm>
            <a:off x="0" y="2659434"/>
            <a:ext cx="12192000" cy="1325563"/>
          </a:xfrm>
        </p:spPr>
        <p:txBody>
          <a:bodyPr>
            <a:noAutofit/>
          </a:bodyPr>
          <a:lstStyle/>
          <a:p>
            <a:pPr algn="ctr"/>
            <a:r>
              <a:rPr lang="en-US" sz="4200" b="1" i="1">
                <a:solidFill>
                  <a:srgbClr val="002060"/>
                </a:solidFill>
                <a:latin typeface="Verdana" panose="020B0604030504040204" pitchFamily="34" charset="0"/>
                <a:ea typeface="Verdana" panose="020B0604030504040204" pitchFamily="34" charset="0"/>
              </a:rPr>
              <a:t>Fundamental Principles of </a:t>
            </a:r>
            <a:br>
              <a:rPr lang="en-US" sz="4200" b="1" i="1">
                <a:solidFill>
                  <a:srgbClr val="002060"/>
                </a:solidFill>
                <a:latin typeface="Verdana" panose="020B0604030504040204" pitchFamily="34" charset="0"/>
                <a:ea typeface="Verdana" panose="020B0604030504040204" pitchFamily="34" charset="0"/>
              </a:rPr>
            </a:br>
            <a:r>
              <a:rPr lang="en-US" sz="4200" b="1" i="1">
                <a:solidFill>
                  <a:srgbClr val="002060"/>
                </a:solidFill>
                <a:latin typeface="Verdana" panose="020B0604030504040204" pitchFamily="34" charset="0"/>
                <a:ea typeface="Verdana" panose="020B0604030504040204" pitchFamily="34" charset="0"/>
              </a:rPr>
              <a:t>Palliative Radiation Therapy</a:t>
            </a:r>
          </a:p>
        </p:txBody>
      </p:sp>
    </p:spTree>
    <p:extLst>
      <p:ext uri="{BB962C8B-B14F-4D97-AF65-F5344CB8AC3E}">
        <p14:creationId xmlns:p14="http://schemas.microsoft.com/office/powerpoint/2010/main" val="1133847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normAutofit/>
          </a:bodyPr>
          <a:lstStyle/>
          <a:p>
            <a:pPr algn="ctr"/>
            <a:r>
              <a:rPr lang="en-US" sz="3800" b="1">
                <a:solidFill>
                  <a:srgbClr val="002060"/>
                </a:solidFill>
                <a:latin typeface="Verdana" pitchFamily="34" charset="0"/>
                <a:ea typeface="Verdana" pitchFamily="34" charset="0"/>
                <a:cs typeface="Verdana" pitchFamily="34" charset="0"/>
              </a:rPr>
              <a:t>How Does Radiation Work?</a:t>
            </a:r>
          </a:p>
        </p:txBody>
      </p:sp>
      <p:sp>
        <p:nvSpPr>
          <p:cNvPr id="3" name="Content Placeholder 2"/>
          <p:cNvSpPr>
            <a:spLocks noGrp="1"/>
          </p:cNvSpPr>
          <p:nvPr>
            <p:ph idx="1"/>
          </p:nvPr>
        </p:nvSpPr>
        <p:spPr>
          <a:xfrm>
            <a:off x="5770400" y="1414806"/>
            <a:ext cx="5611668" cy="3763763"/>
          </a:xfrm>
          <a:ln>
            <a:solidFill>
              <a:schemeClr val="tx1"/>
            </a:solidFill>
          </a:ln>
        </p:spPr>
        <p:txBody>
          <a:bodyPr>
            <a:normAutofit lnSpcReduction="10000"/>
          </a:bodyPr>
          <a:lstStyle/>
          <a:p>
            <a:pPr algn="ctr">
              <a:spcBef>
                <a:spcPts val="0"/>
              </a:spcBef>
              <a:buNone/>
            </a:pPr>
            <a:r>
              <a:rPr lang="en-US" sz="2600" b="1">
                <a:latin typeface="Verdana" pitchFamily="34" charset="0"/>
                <a:ea typeface="Verdana" pitchFamily="34" charset="0"/>
                <a:cs typeface="Verdana" pitchFamily="34" charset="0"/>
              </a:rPr>
              <a:t>X-rays interact with water</a:t>
            </a:r>
            <a:r>
              <a:rPr lang="en-US" sz="2600">
                <a:latin typeface="Verdana" pitchFamily="34" charset="0"/>
                <a:ea typeface="Verdana" pitchFamily="34" charset="0"/>
                <a:cs typeface="Verdana" pitchFamily="34" charset="0"/>
              </a:rPr>
              <a:t> </a:t>
            </a:r>
          </a:p>
          <a:p>
            <a:pPr algn="ctr">
              <a:spcBef>
                <a:spcPts val="0"/>
              </a:spcBef>
            </a:pPr>
            <a:endParaRPr lang="en-US" sz="2600">
              <a:solidFill>
                <a:schemeClr val="tx1">
                  <a:lumMod val="85000"/>
                  <a:lumOff val="15000"/>
                </a:schemeClr>
              </a:solidFill>
              <a:latin typeface="Verdana" pitchFamily="34" charset="0"/>
              <a:ea typeface="Verdana" pitchFamily="34" charset="0"/>
              <a:cs typeface="Verdana" pitchFamily="34" charset="0"/>
              <a:sym typeface="Wingdings" pitchFamily="2" charset="2"/>
            </a:endParaRPr>
          </a:p>
          <a:p>
            <a:pPr algn="ctr">
              <a:spcBef>
                <a:spcPts val="0"/>
              </a:spcBef>
              <a:buNone/>
            </a:pPr>
            <a:r>
              <a:rPr lang="en-US" sz="2600" b="1">
                <a:latin typeface="Verdana" pitchFamily="34" charset="0"/>
                <a:ea typeface="Verdana" pitchFamily="34" charset="0"/>
                <a:cs typeface="Verdana" pitchFamily="34" charset="0"/>
                <a:sym typeface="Wingdings" pitchFamily="2" charset="2"/>
              </a:rPr>
              <a:t>radiolysis</a:t>
            </a:r>
            <a:r>
              <a:rPr lang="en-US" sz="2600">
                <a:solidFill>
                  <a:schemeClr val="tx1">
                    <a:lumMod val="85000"/>
                    <a:lumOff val="15000"/>
                  </a:schemeClr>
                </a:solidFill>
                <a:latin typeface="Verdana" pitchFamily="34" charset="0"/>
                <a:ea typeface="Verdana" pitchFamily="34" charset="0"/>
                <a:cs typeface="Verdana" pitchFamily="34" charset="0"/>
                <a:sym typeface="Wingdings" pitchFamily="2" charset="2"/>
              </a:rPr>
              <a:t> </a:t>
            </a:r>
          </a:p>
          <a:p>
            <a:pPr algn="ctr">
              <a:spcBef>
                <a:spcPts val="0"/>
              </a:spcBef>
              <a:buNone/>
            </a:pPr>
            <a:endParaRPr lang="en-US" sz="2600" b="1">
              <a:solidFill>
                <a:schemeClr val="tx1">
                  <a:lumMod val="85000"/>
                  <a:lumOff val="15000"/>
                </a:schemeClr>
              </a:solidFill>
              <a:latin typeface="Verdana" pitchFamily="34" charset="0"/>
              <a:ea typeface="Verdana" pitchFamily="34" charset="0"/>
              <a:cs typeface="Verdana" pitchFamily="34" charset="0"/>
            </a:endParaRPr>
          </a:p>
          <a:p>
            <a:pPr algn="ctr">
              <a:spcBef>
                <a:spcPts val="0"/>
              </a:spcBef>
              <a:buNone/>
            </a:pPr>
            <a:r>
              <a:rPr lang="en-US" sz="2600" b="1">
                <a:latin typeface="Verdana" pitchFamily="34" charset="0"/>
                <a:ea typeface="Verdana" pitchFamily="34" charset="0"/>
                <a:cs typeface="Verdana" pitchFamily="34" charset="0"/>
              </a:rPr>
              <a:t>free radicals</a:t>
            </a:r>
            <a:r>
              <a:rPr lang="en-US" sz="2600">
                <a:latin typeface="Verdana" pitchFamily="34" charset="0"/>
                <a:ea typeface="Verdana" pitchFamily="34" charset="0"/>
                <a:cs typeface="Verdana" pitchFamily="34" charset="0"/>
              </a:rPr>
              <a:t> </a:t>
            </a:r>
          </a:p>
          <a:p>
            <a:pPr algn="ctr">
              <a:spcBef>
                <a:spcPts val="0"/>
              </a:spcBef>
              <a:buNone/>
            </a:pPr>
            <a:endParaRPr lang="en-US" sz="2600">
              <a:solidFill>
                <a:schemeClr val="tx1">
                  <a:lumMod val="85000"/>
                  <a:lumOff val="15000"/>
                </a:schemeClr>
              </a:solidFill>
              <a:latin typeface="Verdana" pitchFamily="34" charset="0"/>
              <a:ea typeface="Verdana" pitchFamily="34" charset="0"/>
              <a:cs typeface="Verdana" pitchFamily="34" charset="0"/>
              <a:sym typeface="Wingdings" pitchFamily="2" charset="2"/>
            </a:endParaRPr>
          </a:p>
          <a:p>
            <a:pPr algn="ctr">
              <a:spcBef>
                <a:spcPts val="0"/>
              </a:spcBef>
              <a:buNone/>
            </a:pPr>
            <a:r>
              <a:rPr lang="en-US" sz="2600" b="1">
                <a:latin typeface="Verdana" pitchFamily="34" charset="0"/>
                <a:ea typeface="Verdana" pitchFamily="34" charset="0"/>
                <a:cs typeface="Verdana" pitchFamily="34" charset="0"/>
                <a:sym typeface="Wingdings" pitchFamily="2" charset="2"/>
              </a:rPr>
              <a:t>bind to and </a:t>
            </a:r>
            <a:r>
              <a:rPr lang="en-US" sz="2600" b="1">
                <a:latin typeface="Verdana" pitchFamily="34" charset="0"/>
                <a:ea typeface="Verdana" pitchFamily="34" charset="0"/>
                <a:cs typeface="Verdana" pitchFamily="34" charset="0"/>
              </a:rPr>
              <a:t>damage DNA</a:t>
            </a:r>
            <a:endParaRPr lang="en-US" sz="2600">
              <a:latin typeface="Verdana" pitchFamily="34" charset="0"/>
              <a:ea typeface="Verdana" pitchFamily="34" charset="0"/>
              <a:cs typeface="Verdana" pitchFamily="34" charset="0"/>
            </a:endParaRPr>
          </a:p>
          <a:p>
            <a:pPr algn="ctr">
              <a:spcBef>
                <a:spcPts val="0"/>
              </a:spcBef>
              <a:buNone/>
            </a:pPr>
            <a:endParaRPr lang="en-US" sz="2600">
              <a:solidFill>
                <a:schemeClr val="tx1">
                  <a:lumMod val="85000"/>
                  <a:lumOff val="15000"/>
                </a:schemeClr>
              </a:solidFill>
              <a:latin typeface="Verdana" pitchFamily="34" charset="0"/>
              <a:ea typeface="Verdana" pitchFamily="34" charset="0"/>
              <a:cs typeface="Verdana" pitchFamily="34" charset="0"/>
              <a:sym typeface="Wingdings" pitchFamily="2" charset="2"/>
            </a:endParaRPr>
          </a:p>
          <a:p>
            <a:pPr algn="ctr">
              <a:spcBef>
                <a:spcPts val="0"/>
              </a:spcBef>
              <a:buNone/>
            </a:pPr>
            <a:r>
              <a:rPr lang="en-US" sz="2600" b="1">
                <a:latin typeface="Verdana" pitchFamily="34" charset="0"/>
                <a:ea typeface="Verdana" pitchFamily="34" charset="0"/>
                <a:cs typeface="Verdana" pitchFamily="34" charset="0"/>
                <a:sym typeface="Wingdings" pitchFamily="2" charset="2"/>
              </a:rPr>
              <a:t>cell death </a:t>
            </a:r>
          </a:p>
          <a:p>
            <a:pPr algn="ctr">
              <a:spcBef>
                <a:spcPts val="0"/>
              </a:spcBef>
              <a:buNone/>
            </a:pPr>
            <a:r>
              <a:rPr lang="en-US" sz="2600" b="1">
                <a:latin typeface="Verdana" pitchFamily="34" charset="0"/>
                <a:ea typeface="Verdana" pitchFamily="34" charset="0"/>
                <a:cs typeface="Verdana" pitchFamily="34" charset="0"/>
                <a:sym typeface="Wingdings" pitchFamily="2" charset="2"/>
              </a:rPr>
              <a:t>(by mitotic catastrophe)</a:t>
            </a:r>
          </a:p>
        </p:txBody>
      </p:sp>
      <p:pic>
        <p:nvPicPr>
          <p:cNvPr id="13" name="Picture 1027" descr="1"/>
          <p:cNvPicPr>
            <a:picLocks noChangeAspect="1" noChangeArrowheads="1"/>
          </p:cNvPicPr>
          <p:nvPr/>
        </p:nvPicPr>
        <p:blipFill>
          <a:blip r:embed="rId2" cstate="print"/>
          <a:srcRect t="7092"/>
          <a:stretch>
            <a:fillRect/>
          </a:stretch>
        </p:blipFill>
        <p:spPr bwMode="auto">
          <a:xfrm>
            <a:off x="809932" y="1221445"/>
            <a:ext cx="3860908" cy="4322897"/>
          </a:xfrm>
          <a:prstGeom prst="rect">
            <a:avLst/>
          </a:prstGeom>
          <a:noFill/>
          <a:ln w="9525">
            <a:noFill/>
            <a:miter lim="800000"/>
            <a:headEnd/>
            <a:tailEnd/>
          </a:ln>
        </p:spPr>
      </p:pic>
      <p:sp>
        <p:nvSpPr>
          <p:cNvPr id="14" name="TextBox 13"/>
          <p:cNvSpPr txBox="1"/>
          <p:nvPr/>
        </p:nvSpPr>
        <p:spPr>
          <a:xfrm>
            <a:off x="4013266" y="1419995"/>
            <a:ext cx="609598" cy="307777"/>
          </a:xfrm>
          <a:prstGeom prst="rect">
            <a:avLst/>
          </a:prstGeom>
          <a:noFill/>
        </p:spPr>
        <p:txBody>
          <a:bodyPr wrap="square" rtlCol="0">
            <a:spAutoFit/>
          </a:bodyPr>
          <a:lstStyle/>
          <a:p>
            <a:r>
              <a:rPr lang="en-US" sz="1400">
                <a:solidFill>
                  <a:srgbClr val="FF0000"/>
                </a:solidFill>
              </a:rPr>
              <a:t>80%</a:t>
            </a:r>
          </a:p>
        </p:txBody>
      </p:sp>
      <p:sp>
        <p:nvSpPr>
          <p:cNvPr id="15" name="TextBox 14"/>
          <p:cNvSpPr txBox="1"/>
          <p:nvPr/>
        </p:nvSpPr>
        <p:spPr>
          <a:xfrm>
            <a:off x="3925497" y="5198287"/>
            <a:ext cx="610282" cy="307777"/>
          </a:xfrm>
          <a:prstGeom prst="rect">
            <a:avLst/>
          </a:prstGeom>
          <a:noFill/>
        </p:spPr>
        <p:txBody>
          <a:bodyPr wrap="square" rtlCol="0">
            <a:spAutoFit/>
          </a:bodyPr>
          <a:lstStyle/>
          <a:p>
            <a:r>
              <a:rPr lang="en-US" sz="1400">
                <a:solidFill>
                  <a:srgbClr val="FF0000"/>
                </a:solidFill>
              </a:rPr>
              <a:t>20%</a:t>
            </a:r>
          </a:p>
        </p:txBody>
      </p:sp>
      <p:cxnSp>
        <p:nvCxnSpPr>
          <p:cNvPr id="9" name="Straight Arrow Connector 8"/>
          <p:cNvCxnSpPr>
            <a:cxnSpLocks/>
          </p:cNvCxnSpPr>
          <p:nvPr/>
        </p:nvCxnSpPr>
        <p:spPr>
          <a:xfrm>
            <a:off x="8476717" y="1813665"/>
            <a:ext cx="0" cy="381000"/>
          </a:xfrm>
          <a:prstGeom prst="straightConnector1">
            <a:avLst/>
          </a:prstGeom>
          <a:ln w="28575">
            <a:tailEnd type="arrow"/>
          </a:ln>
        </p:spPr>
        <p:style>
          <a:lnRef idx="3">
            <a:schemeClr val="accent1"/>
          </a:lnRef>
          <a:fillRef idx="0">
            <a:schemeClr val="accent1"/>
          </a:fillRef>
          <a:effectRef idx="2">
            <a:schemeClr val="accent1"/>
          </a:effectRef>
          <a:fontRef idx="minor">
            <a:schemeClr val="tx1"/>
          </a:fontRef>
        </p:style>
      </p:cxnSp>
      <p:sp>
        <p:nvSpPr>
          <p:cNvPr id="20" name="Rectangle 19"/>
          <p:cNvSpPr/>
          <p:nvPr/>
        </p:nvSpPr>
        <p:spPr>
          <a:xfrm>
            <a:off x="3044536" y="5003466"/>
            <a:ext cx="1356182" cy="488069"/>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044535" y="1239703"/>
            <a:ext cx="1491243" cy="488069"/>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532677" y="5816148"/>
            <a:ext cx="6475446" cy="707886"/>
          </a:xfrm>
          <a:prstGeom prst="rect">
            <a:avLst/>
          </a:prstGeom>
          <a:noFill/>
          <a:ln w="12700">
            <a:solidFill>
              <a:srgbClr val="FF0000"/>
            </a:solidFill>
          </a:ln>
        </p:spPr>
        <p:txBody>
          <a:bodyPr wrap="square" rtlCol="0">
            <a:spAutoFit/>
          </a:bodyPr>
          <a:lstStyle/>
          <a:p>
            <a:pPr algn="ctr"/>
            <a:r>
              <a:rPr lang="en-US" sz="2000">
                <a:solidFill>
                  <a:srgbClr val="FF0000"/>
                </a:solidFill>
                <a:latin typeface="Verdana" panose="020B0604030504040204" pitchFamily="34" charset="0"/>
                <a:ea typeface="Verdana" panose="020B0604030504040204" pitchFamily="34" charset="0"/>
                <a:cs typeface="Verdana" panose="020B0604030504040204" pitchFamily="34" charset="0"/>
              </a:rPr>
              <a:t>Cancer cells are usually more susceptible to RT due to impaired DNA repair pathways</a:t>
            </a:r>
          </a:p>
        </p:txBody>
      </p:sp>
      <p:cxnSp>
        <p:nvCxnSpPr>
          <p:cNvPr id="23" name="Straight Arrow Connector 22">
            <a:extLst>
              <a:ext uri="{FF2B5EF4-FFF2-40B4-BE49-F238E27FC236}">
                <a16:creationId xmlns:a16="http://schemas.microsoft.com/office/drawing/2014/main" id="{ED90E91B-85B9-47BE-8445-53701825BBB6}"/>
              </a:ext>
            </a:extLst>
          </p:cNvPr>
          <p:cNvCxnSpPr>
            <a:cxnSpLocks/>
          </p:cNvCxnSpPr>
          <p:nvPr/>
        </p:nvCxnSpPr>
        <p:spPr>
          <a:xfrm>
            <a:off x="8476717" y="3223103"/>
            <a:ext cx="0" cy="381000"/>
          </a:xfrm>
          <a:prstGeom prst="straightConnector1">
            <a:avLst/>
          </a:prstGeom>
          <a:ln w="28575">
            <a:tailEnd type="arrow"/>
          </a:ln>
        </p:spPr>
        <p:style>
          <a:lnRef idx="3">
            <a:schemeClr val="accent1"/>
          </a:lnRef>
          <a:fillRef idx="0">
            <a:schemeClr val="accent1"/>
          </a:fillRef>
          <a:effectRef idx="2">
            <a:schemeClr val="accent1"/>
          </a:effectRef>
          <a:fontRef idx="minor">
            <a:schemeClr val="tx1"/>
          </a:fontRef>
        </p:style>
      </p:cxnSp>
      <p:cxnSp>
        <p:nvCxnSpPr>
          <p:cNvPr id="25" name="Straight Arrow Connector 24">
            <a:extLst>
              <a:ext uri="{FF2B5EF4-FFF2-40B4-BE49-F238E27FC236}">
                <a16:creationId xmlns:a16="http://schemas.microsoft.com/office/drawing/2014/main" id="{A4E4A2E3-6E9A-4597-A2DD-95C45E22EF85}"/>
              </a:ext>
            </a:extLst>
          </p:cNvPr>
          <p:cNvCxnSpPr>
            <a:cxnSpLocks/>
          </p:cNvCxnSpPr>
          <p:nvPr/>
        </p:nvCxnSpPr>
        <p:spPr>
          <a:xfrm>
            <a:off x="8476717" y="3973781"/>
            <a:ext cx="0" cy="381000"/>
          </a:xfrm>
          <a:prstGeom prst="straightConnector1">
            <a:avLst/>
          </a:prstGeom>
          <a:ln w="28575">
            <a:tailEnd type="arrow"/>
          </a:ln>
        </p:spPr>
        <p:style>
          <a:lnRef idx="3">
            <a:schemeClr val="accent1"/>
          </a:lnRef>
          <a:fillRef idx="0">
            <a:schemeClr val="accent1"/>
          </a:fillRef>
          <a:effectRef idx="2">
            <a:schemeClr val="accent1"/>
          </a:effectRef>
          <a:fontRef idx="minor">
            <a:schemeClr val="tx1"/>
          </a:fontRef>
        </p:style>
      </p:cxnSp>
      <p:cxnSp>
        <p:nvCxnSpPr>
          <p:cNvPr id="7" name="Straight Arrow Connector 6">
            <a:extLst>
              <a:ext uri="{FF2B5EF4-FFF2-40B4-BE49-F238E27FC236}">
                <a16:creationId xmlns:a16="http://schemas.microsoft.com/office/drawing/2014/main" id="{7A3D5BEB-99F1-E353-8908-E1A3248F5004}"/>
              </a:ext>
            </a:extLst>
          </p:cNvPr>
          <p:cNvCxnSpPr>
            <a:cxnSpLocks/>
          </p:cNvCxnSpPr>
          <p:nvPr/>
        </p:nvCxnSpPr>
        <p:spPr>
          <a:xfrm>
            <a:off x="8476717" y="2561541"/>
            <a:ext cx="0" cy="381000"/>
          </a:xfrm>
          <a:prstGeom prst="straightConnector1">
            <a:avLst/>
          </a:prstGeom>
          <a:ln w="28575">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18483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normAutofit/>
          </a:bodyPr>
          <a:lstStyle/>
          <a:p>
            <a:pPr algn="ctr"/>
            <a:r>
              <a:rPr lang="en-US" sz="3800" b="1">
                <a:solidFill>
                  <a:srgbClr val="002060"/>
                </a:solidFill>
                <a:latin typeface="Verdana" pitchFamily="34" charset="0"/>
                <a:ea typeface="Verdana" pitchFamily="34" charset="0"/>
                <a:cs typeface="Verdana" pitchFamily="34" charset="0"/>
              </a:rPr>
              <a:t>Linear Accelerator (Linac)</a:t>
            </a:r>
          </a:p>
        </p:txBody>
      </p:sp>
      <p:sp>
        <p:nvSpPr>
          <p:cNvPr id="3" name="Content Placeholder 2"/>
          <p:cNvSpPr>
            <a:spLocks noGrp="1"/>
          </p:cNvSpPr>
          <p:nvPr>
            <p:ph idx="1"/>
          </p:nvPr>
        </p:nvSpPr>
        <p:spPr>
          <a:xfrm>
            <a:off x="935182" y="1237129"/>
            <a:ext cx="9466118" cy="1683003"/>
          </a:xfrm>
        </p:spPr>
        <p:txBody>
          <a:bodyPr>
            <a:normAutofit fontScale="92500" lnSpcReduction="10000"/>
          </a:bodyPr>
          <a:lstStyle/>
          <a:p>
            <a:r>
              <a:rPr lang="en-US" sz="2600">
                <a:latin typeface="Verdana" pitchFamily="34" charset="0"/>
                <a:ea typeface="Verdana" pitchFamily="34" charset="0"/>
                <a:cs typeface="Verdana" pitchFamily="34" charset="0"/>
              </a:rPr>
              <a:t>Delivers high energy X-rays (photons) or electrons</a:t>
            </a:r>
          </a:p>
          <a:p>
            <a:r>
              <a:rPr lang="en-US" sz="2600">
                <a:latin typeface="Verdana" pitchFamily="34" charset="0"/>
                <a:ea typeface="Verdana" pitchFamily="34" charset="0"/>
                <a:cs typeface="Verdana" pitchFamily="34" charset="0"/>
              </a:rPr>
              <a:t>Non-invasive</a:t>
            </a:r>
          </a:p>
          <a:p>
            <a:r>
              <a:rPr lang="en-US" sz="2600">
                <a:latin typeface="Verdana" pitchFamily="34" charset="0"/>
                <a:ea typeface="Verdana" pitchFamily="34" charset="0"/>
                <a:cs typeface="Verdana" pitchFamily="34" charset="0"/>
              </a:rPr>
              <a:t>Rapid treatment delivery, in minutes</a:t>
            </a:r>
          </a:p>
          <a:p>
            <a:r>
              <a:rPr lang="en-US" sz="2600">
                <a:latin typeface="Verdana" pitchFamily="34" charset="0"/>
                <a:ea typeface="Verdana" pitchFamily="34" charset="0"/>
                <a:cs typeface="Verdana" pitchFamily="34" charset="0"/>
              </a:rPr>
              <a:t>Used to treat outpatients and inpatients</a:t>
            </a:r>
          </a:p>
          <a:p>
            <a:endParaRPr lang="en-US" sz="2600">
              <a:latin typeface="Verdana" pitchFamily="34" charset="0"/>
              <a:ea typeface="Verdana" pitchFamily="34" charset="0"/>
              <a:cs typeface="Verdana" pitchFamily="34" charset="0"/>
            </a:endParaRPr>
          </a:p>
          <a:p>
            <a:endParaRPr lang="en-US" sz="2600">
              <a:solidFill>
                <a:schemeClr val="tx1">
                  <a:lumMod val="85000"/>
                  <a:lumOff val="15000"/>
                </a:schemeClr>
              </a:solidFill>
              <a:latin typeface="Verdana" pitchFamily="34" charset="0"/>
              <a:ea typeface="Verdana" pitchFamily="34" charset="0"/>
              <a:cs typeface="Verdana" pitchFamily="34" charset="0"/>
            </a:endParaRPr>
          </a:p>
          <a:p>
            <a:endParaRPr lang="en-US" sz="2600">
              <a:solidFill>
                <a:schemeClr val="tx1">
                  <a:lumMod val="85000"/>
                  <a:lumOff val="15000"/>
                </a:schemeClr>
              </a:solidFill>
              <a:latin typeface="Verdana" pitchFamily="34" charset="0"/>
              <a:ea typeface="Verdana" pitchFamily="34" charset="0"/>
              <a:cs typeface="Verdana" pitchFamily="34" charset="0"/>
            </a:endParaRPr>
          </a:p>
        </p:txBody>
      </p:sp>
      <p:pic>
        <p:nvPicPr>
          <p:cNvPr id="4" name="Picture 2"/>
          <p:cNvPicPr>
            <a:picLocks noChangeAspect="1" noChangeArrowheads="1"/>
          </p:cNvPicPr>
          <p:nvPr/>
        </p:nvPicPr>
        <p:blipFill>
          <a:blip r:embed="rId3" cstate="print"/>
          <a:srcRect/>
          <a:stretch>
            <a:fillRect/>
          </a:stretch>
        </p:blipFill>
        <p:spPr bwMode="auto">
          <a:xfrm>
            <a:off x="828496" y="3261815"/>
            <a:ext cx="3297547" cy="3091556"/>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4508833" y="3285032"/>
            <a:ext cx="4179745" cy="3095271"/>
          </a:xfrm>
          <a:prstGeom prst="rect">
            <a:avLst/>
          </a:prstGeom>
          <a:noFill/>
          <a:ln w="9525">
            <a:noFill/>
            <a:miter lim="800000"/>
            <a:headEnd/>
            <a:tailEnd/>
          </a:ln>
        </p:spPr>
      </p:pic>
      <p:pic>
        <p:nvPicPr>
          <p:cNvPr id="6"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71368" y="3285032"/>
            <a:ext cx="2068908" cy="3103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548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normAutofit/>
          </a:bodyPr>
          <a:lstStyle/>
          <a:p>
            <a:pPr algn="ctr"/>
            <a:r>
              <a:rPr lang="en-US" sz="3600" b="1">
                <a:solidFill>
                  <a:srgbClr val="002060"/>
                </a:solidFill>
                <a:latin typeface="Verdana" pitchFamily="34" charset="0"/>
                <a:ea typeface="Verdana" pitchFamily="34" charset="0"/>
                <a:cs typeface="Verdana" pitchFamily="34" charset="0"/>
              </a:rPr>
              <a:t>Evolution of External Beam Radiation Therapy</a:t>
            </a:r>
          </a:p>
        </p:txBody>
      </p:sp>
      <p:sp>
        <p:nvSpPr>
          <p:cNvPr id="3" name="Content Placeholder 2"/>
          <p:cNvSpPr>
            <a:spLocks noGrp="1"/>
          </p:cNvSpPr>
          <p:nvPr>
            <p:ph idx="1"/>
          </p:nvPr>
        </p:nvSpPr>
        <p:spPr>
          <a:xfrm>
            <a:off x="779317" y="1278275"/>
            <a:ext cx="10848109" cy="1870364"/>
          </a:xfrm>
        </p:spPr>
        <p:txBody>
          <a:bodyPr>
            <a:noAutofit/>
          </a:bodyPr>
          <a:lstStyle/>
          <a:p>
            <a:r>
              <a:rPr lang="en-US" sz="2600">
                <a:latin typeface="Verdana" pitchFamily="34" charset="0"/>
                <a:ea typeface="Verdana" pitchFamily="34" charset="0"/>
                <a:cs typeface="Verdana" pitchFamily="34" charset="0"/>
              </a:rPr>
              <a:t>Radiation used to be delivered in a relatively imprecise way to a tumor and large portions of the normal tissue around it.</a:t>
            </a:r>
          </a:p>
          <a:p>
            <a:endParaRPr lang="en-US" sz="2600">
              <a:latin typeface="Verdana" pitchFamily="34" charset="0"/>
              <a:ea typeface="Verdana" pitchFamily="34" charset="0"/>
              <a:cs typeface="Verdana" pitchFamily="34" charset="0"/>
            </a:endParaRPr>
          </a:p>
        </p:txBody>
      </p:sp>
      <p:pic>
        <p:nvPicPr>
          <p:cNvPr id="5" name="Picture 2" descr="Image result for truebeam">
            <a:extLst>
              <a:ext uri="{FF2B5EF4-FFF2-40B4-BE49-F238E27FC236}">
                <a16:creationId xmlns:a16="http://schemas.microsoft.com/office/drawing/2014/main" id="{71D9431D-E572-4763-9A78-F82A5CD462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7731" y="2421082"/>
            <a:ext cx="5284531" cy="35241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E21C917-48F1-F997-45D5-54B372FAAC9D}"/>
              </a:ext>
            </a:extLst>
          </p:cNvPr>
          <p:cNvSpPr txBox="1"/>
          <p:nvPr/>
        </p:nvSpPr>
        <p:spPr>
          <a:xfrm>
            <a:off x="779317" y="2662921"/>
            <a:ext cx="5316683" cy="2492990"/>
          </a:xfrm>
          <a:prstGeom prst="rect">
            <a:avLst/>
          </a:prstGeom>
          <a:noFill/>
        </p:spPr>
        <p:txBody>
          <a:bodyPr wrap="square" rtlCol="0">
            <a:spAutoFit/>
          </a:bodyPr>
          <a:lstStyle/>
          <a:p>
            <a:pPr marL="457200" indent="-457200">
              <a:buFont typeface="Arial" panose="020B0604020202020204" pitchFamily="34" charset="0"/>
              <a:buChar char="•"/>
            </a:pPr>
            <a:r>
              <a:rPr lang="en-US" sz="2600">
                <a:latin typeface="Verdana" pitchFamily="34" charset="0"/>
                <a:ea typeface="Verdana" pitchFamily="34" charset="0"/>
                <a:cs typeface="Verdana" pitchFamily="34" charset="0"/>
              </a:rPr>
              <a:t>Advances in imaging, biology, and physics now enable highly targeted and precise treatment delivery to a tumor while sparing normal tissue.</a:t>
            </a:r>
          </a:p>
        </p:txBody>
      </p:sp>
    </p:spTree>
    <p:extLst>
      <p:ext uri="{BB962C8B-B14F-4D97-AF65-F5344CB8AC3E}">
        <p14:creationId xmlns:p14="http://schemas.microsoft.com/office/powerpoint/2010/main" val="1996419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noAutofit/>
          </a:bodyPr>
          <a:lstStyle/>
          <a:p>
            <a:pPr algn="ctr"/>
            <a:r>
              <a:rPr lang="en-US" sz="3800" b="1">
                <a:solidFill>
                  <a:srgbClr val="002060"/>
                </a:solidFill>
                <a:latin typeface="Verdana" pitchFamily="34" charset="0"/>
                <a:ea typeface="Verdana" pitchFamily="34" charset="0"/>
                <a:cs typeface="Verdana" pitchFamily="34" charset="0"/>
              </a:rPr>
              <a:t>Personalized Immobilization Devices</a:t>
            </a:r>
          </a:p>
        </p:txBody>
      </p:sp>
      <p:sp>
        <p:nvSpPr>
          <p:cNvPr id="3" name="Content Placeholder 2"/>
          <p:cNvSpPr>
            <a:spLocks noGrp="1"/>
          </p:cNvSpPr>
          <p:nvPr>
            <p:ph idx="1"/>
          </p:nvPr>
        </p:nvSpPr>
        <p:spPr>
          <a:xfrm>
            <a:off x="763929" y="1417639"/>
            <a:ext cx="9446871" cy="619505"/>
          </a:xfrm>
        </p:spPr>
        <p:txBody>
          <a:bodyPr>
            <a:normAutofit/>
          </a:bodyPr>
          <a:lstStyle/>
          <a:p>
            <a:r>
              <a:rPr lang="en-US" b="0" i="0" u="none">
                <a:solidFill>
                  <a:schemeClr val="tx1">
                    <a:lumMod val="85000"/>
                    <a:lumOff val="15000"/>
                  </a:schemeClr>
                </a:solidFill>
                <a:effectLst/>
                <a:latin typeface="Verdana" pitchFamily="34" charset="0"/>
                <a:ea typeface="Verdana" pitchFamily="34" charset="0"/>
                <a:cs typeface="Verdana" pitchFamily="34" charset="0"/>
              </a:rPr>
              <a:t>Goals = comfort and reproducibility</a:t>
            </a:r>
          </a:p>
          <a:p>
            <a:pPr marL="0" indent="0">
              <a:buNone/>
            </a:pPr>
            <a:endParaRPr lang="en-US" b="0" i="0" u="none">
              <a:solidFill>
                <a:schemeClr val="tx1">
                  <a:lumMod val="85000"/>
                  <a:lumOff val="15000"/>
                </a:schemeClr>
              </a:solidFill>
              <a:effectLst/>
              <a:latin typeface="Verdana" pitchFamily="34" charset="0"/>
              <a:ea typeface="Verdana" pitchFamily="34" charset="0"/>
              <a:cs typeface="Verdana" pitchFamily="34" charset="0"/>
            </a:endParaRPr>
          </a:p>
        </p:txBody>
      </p:sp>
      <p:pic>
        <p:nvPicPr>
          <p:cNvPr id="1026" name="Picture 2"/>
          <p:cNvPicPr>
            <a:picLocks noChangeAspect="1" noChangeArrowheads="1"/>
          </p:cNvPicPr>
          <p:nvPr/>
        </p:nvPicPr>
        <p:blipFill>
          <a:blip r:embed="rId2" cstate="print"/>
          <a:srcRect/>
          <a:stretch>
            <a:fillRect/>
          </a:stretch>
        </p:blipFill>
        <p:spPr bwMode="auto">
          <a:xfrm>
            <a:off x="596396" y="2954287"/>
            <a:ext cx="2951545" cy="2871773"/>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3819646" y="2413347"/>
            <a:ext cx="3808070" cy="2685692"/>
          </a:xfrm>
          <a:prstGeom prst="rect">
            <a:avLst/>
          </a:prstGeom>
          <a:noFill/>
          <a:ln w="9525">
            <a:noFill/>
            <a:miter lim="800000"/>
            <a:headEnd/>
            <a:tailEnd/>
          </a:ln>
        </p:spPr>
      </p:pic>
      <p:pic>
        <p:nvPicPr>
          <p:cNvPr id="6" name="Picture 5">
            <a:extLst>
              <a:ext uri="{FF2B5EF4-FFF2-40B4-BE49-F238E27FC236}">
                <a16:creationId xmlns:a16="http://schemas.microsoft.com/office/drawing/2014/main" id="{C8F2BD6E-F5BD-6548-EE01-4575A6BC5FCC}"/>
              </a:ext>
            </a:extLst>
          </p:cNvPr>
          <p:cNvPicPr>
            <a:picLocks noChangeAspect="1"/>
          </p:cNvPicPr>
          <p:nvPr/>
        </p:nvPicPr>
        <p:blipFill>
          <a:blip r:embed="rId4"/>
          <a:stretch>
            <a:fillRect/>
          </a:stretch>
        </p:blipFill>
        <p:spPr>
          <a:xfrm>
            <a:off x="8171126" y="3151208"/>
            <a:ext cx="3688400" cy="267485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0099" y="1219200"/>
            <a:ext cx="10411691" cy="5486400"/>
          </a:xfrm>
        </p:spPr>
        <p:txBody>
          <a:bodyPr>
            <a:normAutofit/>
          </a:bodyPr>
          <a:lstStyle/>
          <a:p>
            <a:r>
              <a:rPr lang="en-US">
                <a:latin typeface="Verdana" panose="020B0604030504040204" pitchFamily="34" charset="0"/>
                <a:ea typeface="Verdana" panose="020B0604030504040204" pitchFamily="34" charset="0"/>
                <a:cs typeface="Verdana" panose="020B0604030504040204" pitchFamily="34" charset="0"/>
              </a:rPr>
              <a:t>Enables more accurate delineation of target and normal organs, with precise dose calculation for all structures</a:t>
            </a:r>
          </a:p>
          <a:p>
            <a:endParaRPr lang="en-US">
              <a:latin typeface="Verdana" panose="020B0604030504040204" pitchFamily="34" charset="0"/>
              <a:ea typeface="Verdana" panose="020B0604030504040204" pitchFamily="34" charset="0"/>
              <a:cs typeface="Verdana" panose="020B0604030504040204" pitchFamily="34" charset="0"/>
            </a:endParaRPr>
          </a:p>
          <a:p>
            <a:endParaRPr lang="en-US">
              <a:latin typeface="Verdana" panose="020B0604030504040204" pitchFamily="34" charset="0"/>
              <a:ea typeface="Verdana" panose="020B0604030504040204" pitchFamily="34" charset="0"/>
              <a:cs typeface="Verdana" panose="020B0604030504040204" pitchFamily="34" charset="0"/>
            </a:endParaRPr>
          </a:p>
          <a:p>
            <a:endParaRPr lang="en-US">
              <a:latin typeface="Verdana" panose="020B0604030504040204" pitchFamily="34" charset="0"/>
              <a:ea typeface="Verdana" panose="020B0604030504040204" pitchFamily="34" charset="0"/>
              <a:cs typeface="Verdana" panose="020B0604030504040204" pitchFamily="34" charset="0"/>
            </a:endParaRPr>
          </a:p>
          <a:p>
            <a:endParaRPr lang="en-US">
              <a:latin typeface="Verdana" panose="020B0604030504040204" pitchFamily="34" charset="0"/>
              <a:ea typeface="Verdana" panose="020B0604030504040204" pitchFamily="34" charset="0"/>
              <a:cs typeface="Verdana" panose="020B0604030504040204" pitchFamily="34" charset="0"/>
            </a:endParaRPr>
          </a:p>
          <a:p>
            <a:endParaRPr lang="en-US">
              <a:latin typeface="Verdana" panose="020B0604030504040204" pitchFamily="34" charset="0"/>
              <a:ea typeface="Verdana" panose="020B0604030504040204" pitchFamily="34" charset="0"/>
              <a:cs typeface="Verdana" panose="020B0604030504040204" pitchFamily="34" charset="0"/>
            </a:endParaRPr>
          </a:p>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 name="Title 1"/>
          <p:cNvSpPr txBox="1">
            <a:spLocks/>
          </p:cNvSpPr>
          <p:nvPr/>
        </p:nvSpPr>
        <p:spPr>
          <a:xfrm>
            <a:off x="0" y="0"/>
            <a:ext cx="12192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a:solidFill>
                  <a:srgbClr val="002060"/>
                </a:solidFill>
                <a:latin typeface="Verdana" pitchFamily="34" charset="0"/>
                <a:ea typeface="Verdana" pitchFamily="34" charset="0"/>
                <a:cs typeface="Verdana" pitchFamily="34" charset="0"/>
              </a:rPr>
              <a:t>CT Based 3D-Treatment Planning</a:t>
            </a:r>
          </a:p>
        </p:txBody>
      </p:sp>
      <p:pic>
        <p:nvPicPr>
          <p:cNvPr id="6" name="Picture 5">
            <a:extLst>
              <a:ext uri="{FF2B5EF4-FFF2-40B4-BE49-F238E27FC236}">
                <a16:creationId xmlns:a16="http://schemas.microsoft.com/office/drawing/2014/main" id="{A8555CF5-5E51-4C47-8957-856B7895737F}"/>
              </a:ext>
            </a:extLst>
          </p:cNvPr>
          <p:cNvPicPr>
            <a:picLocks noChangeAspect="1"/>
          </p:cNvPicPr>
          <p:nvPr/>
        </p:nvPicPr>
        <p:blipFill>
          <a:blip r:embed="rId3"/>
          <a:stretch>
            <a:fillRect/>
          </a:stretch>
        </p:blipFill>
        <p:spPr>
          <a:xfrm>
            <a:off x="6425435" y="2972081"/>
            <a:ext cx="4828505" cy="3298979"/>
          </a:xfrm>
          <a:prstGeom prst="rect">
            <a:avLst/>
          </a:prstGeom>
        </p:spPr>
      </p:pic>
      <p:pic>
        <p:nvPicPr>
          <p:cNvPr id="2" name="Picture 1">
            <a:extLst>
              <a:ext uri="{FF2B5EF4-FFF2-40B4-BE49-F238E27FC236}">
                <a16:creationId xmlns:a16="http://schemas.microsoft.com/office/drawing/2014/main" id="{F0348CCC-2C4F-45CD-BAED-341BB4026666}"/>
              </a:ext>
            </a:extLst>
          </p:cNvPr>
          <p:cNvPicPr>
            <a:picLocks noChangeAspect="1"/>
          </p:cNvPicPr>
          <p:nvPr/>
        </p:nvPicPr>
        <p:blipFill>
          <a:blip r:embed="rId4"/>
          <a:stretch>
            <a:fillRect/>
          </a:stretch>
        </p:blipFill>
        <p:spPr>
          <a:xfrm>
            <a:off x="980210" y="2972081"/>
            <a:ext cx="3397827" cy="3298980"/>
          </a:xfrm>
          <a:prstGeom prst="rect">
            <a:avLst/>
          </a:prstGeom>
        </p:spPr>
      </p:pic>
      <p:sp>
        <p:nvSpPr>
          <p:cNvPr id="7" name="Arrow: Right 6">
            <a:extLst>
              <a:ext uri="{FF2B5EF4-FFF2-40B4-BE49-F238E27FC236}">
                <a16:creationId xmlns:a16="http://schemas.microsoft.com/office/drawing/2014/main" id="{FF338A37-E6F2-40C1-AEB2-EF3B331076B7}"/>
              </a:ext>
            </a:extLst>
          </p:cNvPr>
          <p:cNvSpPr/>
          <p:nvPr/>
        </p:nvSpPr>
        <p:spPr>
          <a:xfrm>
            <a:off x="4766159" y="4414412"/>
            <a:ext cx="1271155"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47BB446-A3C5-3716-21BA-6004489FFEA2}"/>
              </a:ext>
            </a:extLst>
          </p:cNvPr>
          <p:cNvSpPr txBox="1"/>
          <p:nvPr/>
        </p:nvSpPr>
        <p:spPr>
          <a:xfrm>
            <a:off x="980211" y="2972081"/>
            <a:ext cx="3397826" cy="400110"/>
          </a:xfrm>
          <a:prstGeom prst="rect">
            <a:avLst/>
          </a:prstGeom>
          <a:noFill/>
        </p:spPr>
        <p:txBody>
          <a:bodyPr wrap="square" rtlCol="0">
            <a:spAutoFit/>
          </a:bodyPr>
          <a:lstStyle/>
          <a:p>
            <a:pPr algn="ctr"/>
            <a:r>
              <a:rPr lang="en-US" sz="2000" b="1">
                <a:solidFill>
                  <a:schemeClr val="bg1"/>
                </a:solidFill>
                <a:latin typeface="Verdana" panose="020B0604030504040204" pitchFamily="34" charset="0"/>
                <a:ea typeface="Verdana" panose="020B0604030504040204" pitchFamily="34" charset="0"/>
              </a:rPr>
              <a:t>Older 2D Technique</a:t>
            </a:r>
          </a:p>
        </p:txBody>
      </p:sp>
      <p:sp>
        <p:nvSpPr>
          <p:cNvPr id="9" name="TextBox 8">
            <a:extLst>
              <a:ext uri="{FF2B5EF4-FFF2-40B4-BE49-F238E27FC236}">
                <a16:creationId xmlns:a16="http://schemas.microsoft.com/office/drawing/2014/main" id="{83BE8775-60D6-D6B3-CAFD-974B875D8AFB}"/>
              </a:ext>
            </a:extLst>
          </p:cNvPr>
          <p:cNvSpPr txBox="1"/>
          <p:nvPr/>
        </p:nvSpPr>
        <p:spPr>
          <a:xfrm>
            <a:off x="6425434" y="2972081"/>
            <a:ext cx="4828505" cy="400110"/>
          </a:xfrm>
          <a:prstGeom prst="rect">
            <a:avLst/>
          </a:prstGeom>
          <a:noFill/>
        </p:spPr>
        <p:txBody>
          <a:bodyPr wrap="square" rtlCol="0">
            <a:spAutoFit/>
          </a:bodyPr>
          <a:lstStyle/>
          <a:p>
            <a:pPr algn="ctr"/>
            <a:r>
              <a:rPr lang="en-US" sz="2000" b="1">
                <a:solidFill>
                  <a:schemeClr val="bg1"/>
                </a:solidFill>
                <a:latin typeface="Verdana" panose="020B0604030504040204" pitchFamily="34" charset="0"/>
                <a:ea typeface="Verdana" panose="020B0604030504040204" pitchFamily="34" charset="0"/>
              </a:rPr>
              <a:t>Modern 3D Planning</a:t>
            </a:r>
          </a:p>
        </p:txBody>
      </p:sp>
    </p:spTree>
    <p:extLst>
      <p:ext uri="{BB962C8B-B14F-4D97-AF65-F5344CB8AC3E}">
        <p14:creationId xmlns:p14="http://schemas.microsoft.com/office/powerpoint/2010/main" val="41546742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normAutofit/>
          </a:bodyPr>
          <a:lstStyle/>
          <a:p>
            <a:pPr algn="ctr"/>
            <a:r>
              <a:rPr lang="en-US" sz="3800">
                <a:solidFill>
                  <a:srgbClr val="002060"/>
                </a:solidFill>
                <a:latin typeface="Verdana" pitchFamily="34" charset="0"/>
                <a:ea typeface="Verdana" pitchFamily="34" charset="0"/>
                <a:cs typeface="Verdana" pitchFamily="34" charset="0"/>
              </a:rPr>
              <a:t>Generating a Radiation Treatment Plan</a:t>
            </a:r>
          </a:p>
        </p:txBody>
      </p:sp>
      <p:sp>
        <p:nvSpPr>
          <p:cNvPr id="15" name="Text Box 13"/>
          <p:cNvSpPr txBox="1">
            <a:spLocks noChangeArrowheads="1"/>
          </p:cNvSpPr>
          <p:nvPr/>
        </p:nvSpPr>
        <p:spPr bwMode="auto">
          <a:xfrm>
            <a:off x="750654" y="1276966"/>
            <a:ext cx="10984143" cy="830997"/>
          </a:xfrm>
          <a:prstGeom prst="rect">
            <a:avLst/>
          </a:prstGeom>
          <a:noFill/>
          <a:ln w="9525">
            <a:noFill/>
            <a:miter lim="800000"/>
            <a:headEnd/>
            <a:tailEnd/>
          </a:ln>
          <a:effectLst/>
        </p:spPr>
        <p:txBody>
          <a:bodyPr wrap="square">
            <a:spAutoFit/>
          </a:bodyPr>
          <a:lstStyle/>
          <a:p>
            <a:pPr marL="342900" indent="-342900">
              <a:buFont typeface="Arial" panose="020B0604020202020204" pitchFamily="34" charset="0"/>
              <a:buChar char="•"/>
            </a:pPr>
            <a:r>
              <a:rPr lang="en-US" sz="2400">
                <a:solidFill>
                  <a:schemeClr val="tx1">
                    <a:lumMod val="85000"/>
                    <a:lumOff val="15000"/>
                  </a:schemeClr>
                </a:solidFill>
                <a:latin typeface="Verdana" pitchFamily="34" charset="0"/>
                <a:ea typeface="Verdana" pitchFamily="34" charset="0"/>
                <a:cs typeface="Verdana" pitchFamily="34" charset="0"/>
              </a:rPr>
              <a:t>Performed by a dosimetrist or medical physicist</a:t>
            </a:r>
            <a:r>
              <a:rPr lang="en-US" sz="2400">
                <a:latin typeface="Verdana" panose="020B0604030504040204" pitchFamily="34" charset="0"/>
                <a:ea typeface="Verdana" panose="020B0604030504040204" pitchFamily="34" charset="0"/>
                <a:cs typeface="Verdana" panose="020B0604030504040204" pitchFamily="34" charset="0"/>
              </a:rPr>
              <a:t> </a:t>
            </a:r>
            <a:endParaRPr lang="en-US" sz="2400">
              <a:solidFill>
                <a:schemeClr val="tx1">
                  <a:lumMod val="85000"/>
                  <a:lumOff val="15000"/>
                </a:schemeClr>
              </a:solidFill>
              <a:latin typeface="Verdana" pitchFamily="34" charset="0"/>
              <a:ea typeface="Verdana" pitchFamily="34" charset="0"/>
              <a:cs typeface="Verdana" pitchFamily="34" charset="0"/>
            </a:endParaRPr>
          </a:p>
          <a:p>
            <a:pPr marL="342900" indent="-342900">
              <a:buFont typeface="Arial" panose="020B0604020202020204" pitchFamily="34" charset="0"/>
              <a:buChar char="•"/>
            </a:pPr>
            <a:endParaRPr lang="en-US" sz="2400">
              <a:solidFill>
                <a:schemeClr val="tx1">
                  <a:lumMod val="85000"/>
                  <a:lumOff val="15000"/>
                </a:schemeClr>
              </a:solidFill>
              <a:latin typeface="Verdana" pitchFamily="34" charset="0"/>
              <a:ea typeface="Verdana" pitchFamily="34" charset="0"/>
              <a:cs typeface="Verdana" pitchFamily="34" charset="0"/>
            </a:endParaRPr>
          </a:p>
        </p:txBody>
      </p:sp>
      <p:pic>
        <p:nvPicPr>
          <p:cNvPr id="8" name="Picture 7">
            <a:extLst>
              <a:ext uri="{FF2B5EF4-FFF2-40B4-BE49-F238E27FC236}">
                <a16:creationId xmlns:a16="http://schemas.microsoft.com/office/drawing/2014/main" id="{022F4A5D-0AB3-0550-7BFF-163DAB1EED81}"/>
              </a:ext>
            </a:extLst>
          </p:cNvPr>
          <p:cNvPicPr>
            <a:picLocks noChangeAspect="1"/>
          </p:cNvPicPr>
          <p:nvPr/>
        </p:nvPicPr>
        <p:blipFill>
          <a:blip r:embed="rId3"/>
          <a:stretch>
            <a:fillRect/>
          </a:stretch>
        </p:blipFill>
        <p:spPr>
          <a:xfrm>
            <a:off x="4828133" y="2056645"/>
            <a:ext cx="6995766" cy="3917019"/>
          </a:xfrm>
          <a:prstGeom prst="rect">
            <a:avLst/>
          </a:prstGeom>
        </p:spPr>
      </p:pic>
      <p:sp>
        <p:nvSpPr>
          <p:cNvPr id="10" name="Text Box 13">
            <a:extLst>
              <a:ext uri="{FF2B5EF4-FFF2-40B4-BE49-F238E27FC236}">
                <a16:creationId xmlns:a16="http://schemas.microsoft.com/office/drawing/2014/main" id="{75BD9EA7-6881-AA95-D456-DCE38C3B804C}"/>
              </a:ext>
            </a:extLst>
          </p:cNvPr>
          <p:cNvSpPr txBox="1">
            <a:spLocks noChangeArrowheads="1"/>
          </p:cNvSpPr>
          <p:nvPr/>
        </p:nvSpPr>
        <p:spPr bwMode="auto">
          <a:xfrm>
            <a:off x="750654" y="2260601"/>
            <a:ext cx="4077479" cy="2308324"/>
          </a:xfrm>
          <a:prstGeom prst="rect">
            <a:avLst/>
          </a:prstGeom>
          <a:noFill/>
          <a:ln w="9525">
            <a:noFill/>
            <a:miter lim="800000"/>
            <a:headEnd/>
            <a:tailEnd/>
          </a:ln>
          <a:effectLst/>
        </p:spPr>
        <p:txBody>
          <a:bodyPr wrap="square">
            <a:spAutoFit/>
          </a:bodyPr>
          <a:lstStyle/>
          <a:p>
            <a:pPr marL="285750" indent="-285750">
              <a:buFont typeface="Arial" panose="020B0604020202020204" pitchFamily="34" charset="0"/>
              <a:buChar char="•"/>
            </a:pPr>
            <a:r>
              <a:rPr lang="en-US" sz="2400">
                <a:latin typeface="Verdana" panose="020B0604030504040204" pitchFamily="34" charset="0"/>
                <a:ea typeface="Verdana" panose="020B0604030504040204" pitchFamily="34" charset="0"/>
                <a:cs typeface="Verdana" panose="020B0604030504040204" pitchFamily="34" charset="0"/>
              </a:rPr>
              <a:t>Sophisticated computer software enables adjustment of a variety of parameters to optimally achieve planning objectives</a:t>
            </a:r>
            <a:endParaRPr lang="en-US" sz="2400">
              <a:solidFill>
                <a:schemeClr val="tx1">
                  <a:lumMod val="85000"/>
                  <a:lumOff val="15000"/>
                </a:schemeClr>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9267037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18667-BDDE-39B9-9F4C-590E20EA8A73}"/>
              </a:ext>
            </a:extLst>
          </p:cNvPr>
          <p:cNvSpPr>
            <a:spLocks noGrp="1"/>
          </p:cNvSpPr>
          <p:nvPr>
            <p:ph type="title"/>
          </p:nvPr>
        </p:nvSpPr>
        <p:spPr/>
        <p:txBody>
          <a:bodyPr>
            <a:normAutofit/>
          </a:bodyPr>
          <a:lstStyle/>
          <a:p>
            <a:r>
              <a:rPr lang="en-US" sz="3800">
                <a:latin typeface="Verdana" panose="020B0604030504040204" pitchFamily="34" charset="0"/>
                <a:ea typeface="Verdana" panose="020B0604030504040204" pitchFamily="34" charset="0"/>
              </a:rPr>
              <a:t>Dose is Shaped Around Curved Targets</a:t>
            </a:r>
          </a:p>
        </p:txBody>
      </p:sp>
      <p:pic>
        <p:nvPicPr>
          <p:cNvPr id="4" name="Online Media 3" title="Truebeam STx - Multileaf Collimator - Phoenix CyberKnife">
            <a:hlinkClick r:id="" action="ppaction://media"/>
            <a:extLst>
              <a:ext uri="{FF2B5EF4-FFF2-40B4-BE49-F238E27FC236}">
                <a16:creationId xmlns:a16="http://schemas.microsoft.com/office/drawing/2014/main" id="{F6B0E8D4-E15F-0E40-E936-D57121D2F889}"/>
              </a:ext>
            </a:extLst>
          </p:cNvPr>
          <p:cNvPicPr>
            <a:picLocks noGrp="1" noRot="1" noChangeAspect="1"/>
          </p:cNvPicPr>
          <p:nvPr>
            <p:ph idx="1"/>
            <a:videoFile r:link="rId1"/>
          </p:nvPr>
        </p:nvPicPr>
        <p:blipFill>
          <a:blip r:embed="rId3"/>
          <a:stretch>
            <a:fillRect/>
          </a:stretch>
        </p:blipFill>
        <p:spPr>
          <a:xfrm>
            <a:off x="2087563" y="1600200"/>
            <a:ext cx="8016875" cy="4525963"/>
          </a:xfrm>
          <a:prstGeom prst="rect">
            <a:avLst/>
          </a:prstGeom>
        </p:spPr>
      </p:pic>
    </p:spTree>
    <p:extLst>
      <p:ext uri="{BB962C8B-B14F-4D97-AF65-F5344CB8AC3E}">
        <p14:creationId xmlns:p14="http://schemas.microsoft.com/office/powerpoint/2010/main" val="37475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normAutofit/>
          </a:bodyPr>
          <a:lstStyle/>
          <a:p>
            <a:pPr algn="ctr"/>
            <a:r>
              <a:rPr lang="en-US" sz="3800" b="1">
                <a:solidFill>
                  <a:srgbClr val="002060"/>
                </a:solidFill>
                <a:latin typeface="Verdana" panose="020B0604030504040204" pitchFamily="34" charset="0"/>
                <a:ea typeface="Verdana" panose="020B0604030504040204" pitchFamily="34" charset="0"/>
                <a:cs typeface="Verdana" panose="020B0604030504040204" pitchFamily="34" charset="0"/>
              </a:rPr>
              <a:t>Image-Guided Treatment Delivery</a:t>
            </a:r>
          </a:p>
        </p:txBody>
      </p:sp>
      <p:sp>
        <p:nvSpPr>
          <p:cNvPr id="3" name="Content Placeholder 2"/>
          <p:cNvSpPr>
            <a:spLocks noGrp="1"/>
          </p:cNvSpPr>
          <p:nvPr>
            <p:ph idx="1"/>
          </p:nvPr>
        </p:nvSpPr>
        <p:spPr>
          <a:xfrm>
            <a:off x="535131" y="1332885"/>
            <a:ext cx="11217598" cy="1886989"/>
          </a:xfrm>
        </p:spPr>
        <p:txBody>
          <a:bodyPr>
            <a:normAutofit/>
          </a:bodyPr>
          <a:lstStyle/>
          <a:p>
            <a:r>
              <a:rPr lang="en-US" sz="2600">
                <a:latin typeface="Verdana" panose="020B0604030504040204" pitchFamily="34" charset="0"/>
                <a:ea typeface="Verdana" panose="020B0604030504040204" pitchFamily="34" charset="0"/>
                <a:cs typeface="Verdana" panose="020B0604030504040204" pitchFamily="34" charset="0"/>
              </a:rPr>
              <a:t>Accounts for daily shifts in soft tissue anatomy or patient setup</a:t>
            </a:r>
          </a:p>
          <a:p>
            <a:endParaRPr lang="en-US" sz="2600">
              <a:latin typeface="Verdana" panose="020B0604030504040204" pitchFamily="34" charset="0"/>
              <a:ea typeface="Verdana" panose="020B0604030504040204" pitchFamily="34" charset="0"/>
              <a:cs typeface="Verdana" panose="020B0604030504040204" pitchFamily="34" charset="0"/>
            </a:endParaRPr>
          </a:p>
          <a:p>
            <a:r>
              <a:rPr lang="en-US" sz="2600">
                <a:latin typeface="Verdana" panose="020B0604030504040204" pitchFamily="34" charset="0"/>
                <a:ea typeface="Verdana" panose="020B0604030504040204" pitchFamily="34" charset="0"/>
                <a:cs typeface="Verdana" panose="020B0604030504040204" pitchFamily="34" charset="0"/>
              </a:rPr>
              <a:t>Enables reduced treatment margin around tumor </a:t>
            </a:r>
            <a:r>
              <a:rPr lang="en-US" sz="260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l</a:t>
            </a:r>
            <a:r>
              <a:rPr lang="en-US" sz="2600">
                <a:latin typeface="Verdana" panose="020B0604030504040204" pitchFamily="34" charset="0"/>
                <a:ea typeface="Verdana" panose="020B0604030504040204" pitchFamily="34" charset="0"/>
                <a:cs typeface="Verdana" panose="020B0604030504040204" pitchFamily="34" charset="0"/>
              </a:rPr>
              <a:t>ess toxicity</a:t>
            </a:r>
          </a:p>
        </p:txBody>
      </p:sp>
      <p:pic>
        <p:nvPicPr>
          <p:cNvPr id="4" name="Picture 3">
            <a:extLst>
              <a:ext uri="{FF2B5EF4-FFF2-40B4-BE49-F238E27FC236}">
                <a16:creationId xmlns:a16="http://schemas.microsoft.com/office/drawing/2014/main" id="{743D5F11-D721-4FCB-A2A9-229C143D2448}"/>
              </a:ext>
            </a:extLst>
          </p:cNvPr>
          <p:cNvPicPr>
            <a:picLocks noChangeAspect="1"/>
          </p:cNvPicPr>
          <p:nvPr/>
        </p:nvPicPr>
        <p:blipFill>
          <a:blip r:embed="rId2"/>
          <a:stretch>
            <a:fillRect/>
          </a:stretch>
        </p:blipFill>
        <p:spPr>
          <a:xfrm>
            <a:off x="1573508" y="3219874"/>
            <a:ext cx="4175521" cy="2863541"/>
          </a:xfrm>
          <a:prstGeom prst="rect">
            <a:avLst/>
          </a:prstGeom>
        </p:spPr>
      </p:pic>
      <p:pic>
        <p:nvPicPr>
          <p:cNvPr id="6" name="Picture 5">
            <a:extLst>
              <a:ext uri="{FF2B5EF4-FFF2-40B4-BE49-F238E27FC236}">
                <a16:creationId xmlns:a16="http://schemas.microsoft.com/office/drawing/2014/main" id="{82397920-2377-4EEF-9BC2-BE5C5176766D}"/>
              </a:ext>
            </a:extLst>
          </p:cNvPr>
          <p:cNvPicPr>
            <a:picLocks noChangeAspect="1"/>
          </p:cNvPicPr>
          <p:nvPr/>
        </p:nvPicPr>
        <p:blipFill>
          <a:blip r:embed="rId3"/>
          <a:stretch>
            <a:fillRect/>
          </a:stretch>
        </p:blipFill>
        <p:spPr>
          <a:xfrm>
            <a:off x="7071686" y="3219875"/>
            <a:ext cx="2898356" cy="2863540"/>
          </a:xfrm>
          <a:prstGeom prst="rect">
            <a:avLst/>
          </a:prstGeom>
        </p:spPr>
      </p:pic>
    </p:spTree>
    <p:extLst>
      <p:ext uri="{BB962C8B-B14F-4D97-AF65-F5344CB8AC3E}">
        <p14:creationId xmlns:p14="http://schemas.microsoft.com/office/powerpoint/2010/main" val="14281193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56D81-F32A-6912-1F22-015D9129B9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4D5FF9-59B6-73EC-3A54-03FF510E60E5}"/>
              </a:ext>
            </a:extLst>
          </p:cNvPr>
          <p:cNvSpPr>
            <a:spLocks noGrp="1"/>
          </p:cNvSpPr>
          <p:nvPr>
            <p:ph type="title"/>
          </p:nvPr>
        </p:nvSpPr>
        <p:spPr>
          <a:xfrm>
            <a:off x="1524000" y="0"/>
            <a:ext cx="9144000" cy="1143000"/>
          </a:xfrm>
        </p:spPr>
        <p:txBody>
          <a:bodyPr>
            <a:normAutofit/>
          </a:bodyPr>
          <a:lstStyle/>
          <a:p>
            <a:pPr algn="ctr"/>
            <a:r>
              <a:rPr lang="en-US" sz="3800">
                <a:solidFill>
                  <a:srgbClr val="002060"/>
                </a:solidFill>
                <a:latin typeface="Verdana" panose="020B0604030504040204" pitchFamily="34" charset="0"/>
                <a:ea typeface="Verdana" panose="020B0604030504040204" pitchFamily="34" charset="0"/>
                <a:cs typeface="Verdana" panose="020B0604030504040204" pitchFamily="34" charset="0"/>
              </a:rPr>
              <a:t>Radiation Dose Prescription</a:t>
            </a:r>
          </a:p>
        </p:txBody>
      </p:sp>
      <p:sp>
        <p:nvSpPr>
          <p:cNvPr id="3" name="Content Placeholder 2">
            <a:extLst>
              <a:ext uri="{FF2B5EF4-FFF2-40B4-BE49-F238E27FC236}">
                <a16:creationId xmlns:a16="http://schemas.microsoft.com/office/drawing/2014/main" id="{23021A72-E890-2589-A34C-3AB44C0CF9F1}"/>
              </a:ext>
            </a:extLst>
          </p:cNvPr>
          <p:cNvSpPr>
            <a:spLocks noGrp="1"/>
          </p:cNvSpPr>
          <p:nvPr>
            <p:ph idx="1"/>
          </p:nvPr>
        </p:nvSpPr>
        <p:spPr>
          <a:xfrm>
            <a:off x="475861" y="1371600"/>
            <a:ext cx="11299372" cy="5257800"/>
          </a:xfrm>
        </p:spPr>
        <p:txBody>
          <a:bodyPr>
            <a:noAutofit/>
          </a:bodyPr>
          <a:lstStyle/>
          <a:p>
            <a:pPr>
              <a:spcBef>
                <a:spcPts val="0"/>
              </a:spcBef>
              <a:spcAft>
                <a:spcPts val="800"/>
              </a:spcAft>
            </a:pPr>
            <a:r>
              <a:rPr lang="en-US" sz="2600" b="1">
                <a:solidFill>
                  <a:schemeClr val="tx1">
                    <a:lumMod val="85000"/>
                    <a:lumOff val="15000"/>
                  </a:schemeClr>
                </a:solidFill>
                <a:latin typeface="Verdana" pitchFamily="34" charset="0"/>
                <a:ea typeface="Verdana" pitchFamily="34" charset="0"/>
                <a:cs typeface="Verdana" pitchFamily="34" charset="0"/>
              </a:rPr>
              <a:t>Gray (Gy) is the unit of RT dose </a:t>
            </a:r>
          </a:p>
          <a:p>
            <a:pPr lvl="1">
              <a:spcBef>
                <a:spcPts val="0"/>
              </a:spcBef>
              <a:spcAft>
                <a:spcPts val="800"/>
              </a:spcAft>
            </a:pPr>
            <a:r>
              <a:rPr lang="en-US" sz="2200">
                <a:solidFill>
                  <a:schemeClr val="tx1">
                    <a:lumMod val="85000"/>
                    <a:lumOff val="15000"/>
                  </a:schemeClr>
                </a:solidFill>
                <a:latin typeface="Verdana" pitchFamily="34" charset="0"/>
                <a:ea typeface="Verdana" pitchFamily="34" charset="0"/>
                <a:cs typeface="Verdana" pitchFamily="34" charset="0"/>
              </a:rPr>
              <a:t>1 Gy = 100 centiGray (cGy)</a:t>
            </a:r>
          </a:p>
          <a:p>
            <a:pPr lvl="1">
              <a:spcBef>
                <a:spcPts val="0"/>
              </a:spcBef>
              <a:spcAft>
                <a:spcPts val="800"/>
              </a:spcAft>
            </a:pPr>
            <a:r>
              <a:rPr lang="en-US" sz="2200">
                <a:solidFill>
                  <a:schemeClr val="tx1">
                    <a:lumMod val="85000"/>
                    <a:lumOff val="15000"/>
                  </a:schemeClr>
                </a:solidFill>
                <a:latin typeface="Verdana" pitchFamily="34" charset="0"/>
                <a:ea typeface="Verdana" pitchFamily="34" charset="0"/>
                <a:cs typeface="Verdana" pitchFamily="34" charset="0"/>
              </a:rPr>
              <a:t>1 cGy roughly equals dose from 1 CT scan </a:t>
            </a:r>
          </a:p>
          <a:p>
            <a:pPr>
              <a:spcBef>
                <a:spcPts val="0"/>
              </a:spcBef>
              <a:spcAft>
                <a:spcPts val="800"/>
              </a:spcAft>
            </a:pPr>
            <a:endParaRPr lang="en-US" sz="2400">
              <a:solidFill>
                <a:schemeClr val="tx1">
                  <a:lumMod val="85000"/>
                  <a:lumOff val="15000"/>
                </a:schemeClr>
              </a:solidFill>
              <a:latin typeface="Verdana" pitchFamily="34" charset="0"/>
              <a:ea typeface="Verdana" pitchFamily="34" charset="0"/>
              <a:cs typeface="Verdana" pitchFamily="34" charset="0"/>
            </a:endParaRPr>
          </a:p>
          <a:p>
            <a:pPr>
              <a:spcBef>
                <a:spcPts val="0"/>
              </a:spcBef>
              <a:spcAft>
                <a:spcPts val="800"/>
              </a:spcAft>
            </a:pPr>
            <a:r>
              <a:rPr lang="en-US" sz="2600" b="1">
                <a:solidFill>
                  <a:schemeClr val="tx1">
                    <a:lumMod val="85000"/>
                    <a:lumOff val="15000"/>
                  </a:schemeClr>
                </a:solidFill>
                <a:latin typeface="Verdana" pitchFamily="34" charset="0"/>
                <a:ea typeface="Verdana" pitchFamily="34" charset="0"/>
                <a:cs typeface="Verdana" pitchFamily="34" charset="0"/>
              </a:rPr>
              <a:t>Dose prescription depends on:</a:t>
            </a:r>
          </a:p>
          <a:p>
            <a:pPr lvl="1">
              <a:spcBef>
                <a:spcPts val="0"/>
              </a:spcBef>
              <a:spcAft>
                <a:spcPts val="800"/>
              </a:spcAft>
            </a:pPr>
            <a:r>
              <a:rPr lang="en-US" sz="2200">
                <a:solidFill>
                  <a:schemeClr val="tx1">
                    <a:lumMod val="85000"/>
                    <a:lumOff val="15000"/>
                  </a:schemeClr>
                </a:solidFill>
                <a:latin typeface="Verdana" pitchFamily="34" charset="0"/>
                <a:ea typeface="Verdana" pitchFamily="34" charset="0"/>
                <a:cs typeface="Verdana" pitchFamily="34" charset="0"/>
              </a:rPr>
              <a:t>Goal of treatment (curative &gt; palliative)</a:t>
            </a:r>
          </a:p>
          <a:p>
            <a:pPr lvl="1">
              <a:spcBef>
                <a:spcPts val="0"/>
              </a:spcBef>
              <a:spcAft>
                <a:spcPts val="800"/>
              </a:spcAft>
            </a:pPr>
            <a:r>
              <a:rPr lang="en-US" sz="2200">
                <a:solidFill>
                  <a:schemeClr val="tx1">
                    <a:lumMod val="85000"/>
                    <a:lumOff val="15000"/>
                  </a:schemeClr>
                </a:solidFill>
                <a:latin typeface="Verdana" pitchFamily="34" charset="0"/>
                <a:ea typeface="Verdana" pitchFamily="34" charset="0"/>
                <a:cs typeface="Verdana" pitchFamily="34" charset="0"/>
              </a:rPr>
              <a:t>Amount of disease (gross &gt; microscopic)</a:t>
            </a:r>
          </a:p>
          <a:p>
            <a:pPr lvl="1">
              <a:spcBef>
                <a:spcPts val="0"/>
              </a:spcBef>
              <a:spcAft>
                <a:spcPts val="800"/>
              </a:spcAft>
            </a:pPr>
            <a:r>
              <a:rPr lang="en-US" sz="2200">
                <a:solidFill>
                  <a:schemeClr val="tx1">
                    <a:lumMod val="85000"/>
                    <a:lumOff val="15000"/>
                  </a:schemeClr>
                </a:solidFill>
                <a:latin typeface="Verdana" pitchFamily="34" charset="0"/>
                <a:ea typeface="Verdana" pitchFamily="34" charset="0"/>
                <a:cs typeface="Verdana" pitchFamily="34" charset="0"/>
              </a:rPr>
              <a:t>RT sensitivity of tumor </a:t>
            </a:r>
          </a:p>
          <a:p>
            <a:pPr lvl="1">
              <a:spcBef>
                <a:spcPts val="0"/>
              </a:spcBef>
              <a:spcAft>
                <a:spcPts val="800"/>
              </a:spcAft>
            </a:pPr>
            <a:r>
              <a:rPr lang="en-US" sz="2200">
                <a:solidFill>
                  <a:schemeClr val="tx1">
                    <a:lumMod val="85000"/>
                    <a:lumOff val="15000"/>
                  </a:schemeClr>
                </a:solidFill>
                <a:latin typeface="Verdana" pitchFamily="34" charset="0"/>
                <a:ea typeface="Verdana" pitchFamily="34" charset="0"/>
                <a:cs typeface="Verdana" pitchFamily="34" charset="0"/>
              </a:rPr>
              <a:t>RT sensitivity of surrounding normal tissue </a:t>
            </a:r>
          </a:p>
        </p:txBody>
      </p:sp>
      <p:pic>
        <p:nvPicPr>
          <p:cNvPr id="4" name="Picture 3">
            <a:extLst>
              <a:ext uri="{FF2B5EF4-FFF2-40B4-BE49-F238E27FC236}">
                <a16:creationId xmlns:a16="http://schemas.microsoft.com/office/drawing/2014/main" id="{CA2B7D9F-CB46-97E1-BA8C-ECB6CE3424AE}"/>
              </a:ext>
            </a:extLst>
          </p:cNvPr>
          <p:cNvPicPr>
            <a:picLocks noChangeAspect="1"/>
          </p:cNvPicPr>
          <p:nvPr/>
        </p:nvPicPr>
        <p:blipFill>
          <a:blip r:embed="rId3"/>
          <a:stretch>
            <a:fillRect/>
          </a:stretch>
        </p:blipFill>
        <p:spPr>
          <a:xfrm>
            <a:off x="10039740" y="2311659"/>
            <a:ext cx="1856791" cy="1822165"/>
          </a:xfrm>
          <a:prstGeom prst="rect">
            <a:avLst/>
          </a:prstGeom>
        </p:spPr>
      </p:pic>
      <p:pic>
        <p:nvPicPr>
          <p:cNvPr id="5" name="Picture 4">
            <a:extLst>
              <a:ext uri="{FF2B5EF4-FFF2-40B4-BE49-F238E27FC236}">
                <a16:creationId xmlns:a16="http://schemas.microsoft.com/office/drawing/2014/main" id="{F42BA30D-CC81-FF5D-0F7F-6952388BF6C9}"/>
              </a:ext>
            </a:extLst>
          </p:cNvPr>
          <p:cNvPicPr>
            <a:picLocks noChangeAspect="1"/>
          </p:cNvPicPr>
          <p:nvPr/>
        </p:nvPicPr>
        <p:blipFill>
          <a:blip r:embed="rId4"/>
          <a:stretch>
            <a:fillRect/>
          </a:stretch>
        </p:blipFill>
        <p:spPr>
          <a:xfrm>
            <a:off x="7655002" y="2311659"/>
            <a:ext cx="2151473" cy="1822165"/>
          </a:xfrm>
          <a:prstGeom prst="rect">
            <a:avLst/>
          </a:prstGeom>
        </p:spPr>
      </p:pic>
      <p:pic>
        <p:nvPicPr>
          <p:cNvPr id="7" name="Picture 6">
            <a:extLst>
              <a:ext uri="{FF2B5EF4-FFF2-40B4-BE49-F238E27FC236}">
                <a16:creationId xmlns:a16="http://schemas.microsoft.com/office/drawing/2014/main" id="{55CEE8C7-EABA-8311-F0D5-F91BAC8E9FC2}"/>
              </a:ext>
            </a:extLst>
          </p:cNvPr>
          <p:cNvPicPr>
            <a:picLocks noChangeAspect="1"/>
          </p:cNvPicPr>
          <p:nvPr/>
        </p:nvPicPr>
        <p:blipFill>
          <a:blip r:embed="rId5"/>
          <a:stretch>
            <a:fillRect/>
          </a:stretch>
        </p:blipFill>
        <p:spPr>
          <a:xfrm>
            <a:off x="7655001" y="4362424"/>
            <a:ext cx="2151473" cy="1547084"/>
          </a:xfrm>
          <a:prstGeom prst="rect">
            <a:avLst/>
          </a:prstGeom>
        </p:spPr>
      </p:pic>
      <p:pic>
        <p:nvPicPr>
          <p:cNvPr id="11" name="Picture 10">
            <a:extLst>
              <a:ext uri="{FF2B5EF4-FFF2-40B4-BE49-F238E27FC236}">
                <a16:creationId xmlns:a16="http://schemas.microsoft.com/office/drawing/2014/main" id="{A180AE9C-7916-62BA-5B08-9D0EF5199017}"/>
              </a:ext>
            </a:extLst>
          </p:cNvPr>
          <p:cNvPicPr>
            <a:picLocks noChangeAspect="1"/>
          </p:cNvPicPr>
          <p:nvPr/>
        </p:nvPicPr>
        <p:blipFill>
          <a:blip r:embed="rId6"/>
          <a:stretch>
            <a:fillRect/>
          </a:stretch>
        </p:blipFill>
        <p:spPr>
          <a:xfrm>
            <a:off x="10039740" y="4362424"/>
            <a:ext cx="1976829" cy="1547084"/>
          </a:xfrm>
          <a:prstGeom prst="rect">
            <a:avLst/>
          </a:prstGeom>
        </p:spPr>
      </p:pic>
    </p:spTree>
    <p:extLst>
      <p:ext uri="{BB962C8B-B14F-4D97-AF65-F5344CB8AC3E}">
        <p14:creationId xmlns:p14="http://schemas.microsoft.com/office/powerpoint/2010/main" val="2003951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23905"/>
            <a:ext cx="12192000" cy="1621877"/>
          </a:xfrm>
        </p:spPr>
        <p:txBody>
          <a:bodyPr>
            <a:noAutofit/>
          </a:bodyPr>
          <a:lstStyle/>
          <a:p>
            <a:pPr marL="342900" marR="0" lvl="0" indent="-342900" algn="ctr" defTabSz="4389120" rtl="0" eaLnBrk="1" fontAlgn="auto" latinLnBrk="0" hangingPunct="1">
              <a:lnSpc>
                <a:spcPct val="100000"/>
              </a:lnSpc>
              <a:spcBef>
                <a:spcPts val="0"/>
              </a:spcBef>
              <a:spcAft>
                <a:spcPts val="0"/>
              </a:spcAft>
              <a:buClrTx/>
              <a:buSzTx/>
              <a:tabLst/>
              <a:defRPr/>
            </a:pPr>
            <a:r>
              <a:rPr lang="en-US" sz="3600" b="1">
                <a:solidFill>
                  <a:schemeClr val="tx2"/>
                </a:solidFill>
                <a:latin typeface="Verdana" panose="020B0604030504040204" pitchFamily="34" charset="0"/>
                <a:ea typeface="Verdana" panose="020B0604030504040204" pitchFamily="34" charset="0"/>
                <a:cs typeface="Verdana" panose="020B0604030504040204" pitchFamily="34" charset="0"/>
              </a:rPr>
              <a:t>Integrating Radiation Therapy into Multidisciplinary Palliative Cancer Care</a:t>
            </a:r>
            <a:endParaRPr lang="en-US" sz="2400" b="0">
              <a:latin typeface="Verdana" panose="020B0604030504040204" pitchFamily="34" charset="0"/>
              <a:ea typeface="Verdana" panose="020B0604030504040204" pitchFamily="34" charset="0"/>
            </a:endParaRPr>
          </a:p>
        </p:txBody>
      </p:sp>
      <p:pic>
        <p:nvPicPr>
          <p:cNvPr id="3" name="Picture 1">
            <a:extLst>
              <a:ext uri="{FF2B5EF4-FFF2-40B4-BE49-F238E27FC236}">
                <a16:creationId xmlns:a16="http://schemas.microsoft.com/office/drawing/2014/main" id="{FD7CA21A-9D17-4B80-B025-7878FA032DA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0905" y="1845782"/>
            <a:ext cx="19304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D1F67261-0424-45C7-924D-EBBFC273AEC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3407" y="2385508"/>
            <a:ext cx="2739591" cy="182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a:extLst>
              <a:ext uri="{FF2B5EF4-FFF2-40B4-BE49-F238E27FC236}">
                <a16:creationId xmlns:a16="http://schemas.microsoft.com/office/drawing/2014/main" id="{4F6E6290-5583-417A-B81B-5452A51F160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3969" y="2385508"/>
            <a:ext cx="2724836" cy="1816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8061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2806F-D6C1-F008-3B63-33D6FBF250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A30F3F-471F-CCD4-CA18-73CC436539AD}"/>
              </a:ext>
            </a:extLst>
          </p:cNvPr>
          <p:cNvSpPr>
            <a:spLocks noGrp="1"/>
          </p:cNvSpPr>
          <p:nvPr>
            <p:ph type="title"/>
          </p:nvPr>
        </p:nvSpPr>
        <p:spPr>
          <a:xfrm>
            <a:off x="0" y="0"/>
            <a:ext cx="12192000" cy="1143000"/>
          </a:xfrm>
        </p:spPr>
        <p:txBody>
          <a:bodyPr>
            <a:normAutofit/>
          </a:bodyPr>
          <a:lstStyle/>
          <a:p>
            <a:pPr algn="ctr"/>
            <a:r>
              <a:rPr lang="en-US" sz="3800">
                <a:solidFill>
                  <a:srgbClr val="002060"/>
                </a:solidFill>
                <a:latin typeface="Verdana" panose="020B0604030504040204" pitchFamily="34" charset="0"/>
                <a:ea typeface="Verdana" panose="020B0604030504040204" pitchFamily="34" charset="0"/>
                <a:cs typeface="Verdana" panose="020B0604030504040204" pitchFamily="34" charset="0"/>
              </a:rPr>
              <a:t>Radiation Dose Fractionation </a:t>
            </a:r>
          </a:p>
        </p:txBody>
      </p:sp>
      <p:sp>
        <p:nvSpPr>
          <p:cNvPr id="3" name="Content Placeholder 2">
            <a:extLst>
              <a:ext uri="{FF2B5EF4-FFF2-40B4-BE49-F238E27FC236}">
                <a16:creationId xmlns:a16="http://schemas.microsoft.com/office/drawing/2014/main" id="{924F1810-0B4C-E5F2-2CF4-0CBF97C2EF24}"/>
              </a:ext>
            </a:extLst>
          </p:cNvPr>
          <p:cNvSpPr>
            <a:spLocks noGrp="1"/>
          </p:cNvSpPr>
          <p:nvPr>
            <p:ph idx="1"/>
          </p:nvPr>
        </p:nvSpPr>
        <p:spPr>
          <a:xfrm>
            <a:off x="410548" y="1506070"/>
            <a:ext cx="8773794" cy="5255415"/>
          </a:xfrm>
        </p:spPr>
        <p:txBody>
          <a:bodyPr>
            <a:noAutofit/>
          </a:bodyPr>
          <a:lstStyle/>
          <a:p>
            <a:r>
              <a:rPr lang="en-US" sz="2400">
                <a:latin typeface="Verdana" panose="020B0604030504040204" pitchFamily="34" charset="0"/>
                <a:ea typeface="Verdana" panose="020B0604030504040204" pitchFamily="34" charset="0"/>
              </a:rPr>
              <a:t>The total dose is delivered in </a:t>
            </a:r>
            <a:r>
              <a:rPr lang="en-US" sz="2400" b="1">
                <a:latin typeface="Verdana" panose="020B0604030504040204" pitchFamily="34" charset="0"/>
                <a:ea typeface="Verdana" panose="020B0604030504040204" pitchFamily="34" charset="0"/>
              </a:rPr>
              <a:t>fractions</a:t>
            </a:r>
            <a:r>
              <a:rPr lang="en-US" sz="2400">
                <a:latin typeface="Verdana" panose="020B0604030504040204" pitchFamily="34" charset="0"/>
                <a:ea typeface="Verdana" panose="020B0604030504040204" pitchFamily="34" charset="0"/>
              </a:rPr>
              <a:t> (not cycles)</a:t>
            </a:r>
          </a:p>
          <a:p>
            <a:endParaRPr lang="en-US" sz="2400">
              <a:solidFill>
                <a:schemeClr val="tx1">
                  <a:lumMod val="85000"/>
                  <a:lumOff val="15000"/>
                </a:schemeClr>
              </a:solidFill>
              <a:latin typeface="Verdana" panose="020B0604030504040204" pitchFamily="34" charset="0"/>
              <a:ea typeface="Verdana" panose="020B0604030504040204" pitchFamily="34" charset="0"/>
              <a:cs typeface="Verdana" pitchFamily="34" charset="0"/>
            </a:endParaRPr>
          </a:p>
          <a:p>
            <a:r>
              <a:rPr lang="en-US" sz="2400">
                <a:solidFill>
                  <a:schemeClr val="tx1">
                    <a:lumMod val="85000"/>
                    <a:lumOff val="15000"/>
                  </a:schemeClr>
                </a:solidFill>
                <a:latin typeface="Verdana" panose="020B0604030504040204" pitchFamily="34" charset="0"/>
                <a:ea typeface="Verdana" panose="020B0604030504040204" pitchFamily="34" charset="0"/>
                <a:cs typeface="Verdana" pitchFamily="34" charset="0"/>
              </a:rPr>
              <a:t>Fractionation decreases risk of toxicity by allowing for DNA repair in normal tissue</a:t>
            </a:r>
          </a:p>
          <a:p>
            <a:endParaRPr lang="en-US" sz="2400">
              <a:solidFill>
                <a:schemeClr val="tx1">
                  <a:lumMod val="85000"/>
                  <a:lumOff val="15000"/>
                </a:schemeClr>
              </a:solidFill>
              <a:latin typeface="Verdana" pitchFamily="34" charset="0"/>
              <a:ea typeface="Verdana" pitchFamily="34" charset="0"/>
            </a:endParaRPr>
          </a:p>
          <a:p>
            <a:r>
              <a:rPr lang="en-US" sz="2400">
                <a:latin typeface="Verdana" panose="020B0604030504040204" pitchFamily="34" charset="0"/>
                <a:ea typeface="Verdana" panose="020B0604030504040204" pitchFamily="34" charset="0"/>
              </a:rPr>
              <a:t>The potency, or </a:t>
            </a:r>
            <a:r>
              <a:rPr lang="en-US" sz="2400" b="1">
                <a:latin typeface="Verdana" panose="020B0604030504040204" pitchFamily="34" charset="0"/>
                <a:ea typeface="Verdana" panose="020B0604030504040204" pitchFamily="34" charset="0"/>
              </a:rPr>
              <a:t>Biologically Effective Dose </a:t>
            </a:r>
            <a:r>
              <a:rPr lang="en-US" sz="2400">
                <a:latin typeface="Verdana" panose="020B0604030504040204" pitchFamily="34" charset="0"/>
                <a:ea typeface="Verdana" panose="020B0604030504040204" pitchFamily="34" charset="0"/>
              </a:rPr>
              <a:t>of a RT course depends not only on total dose, but how that dose if fractionated, and the tissue irradiated. </a:t>
            </a:r>
            <a:endParaRPr lang="en-US" sz="240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endParaRPr lang="en-US" sz="2400">
              <a:latin typeface="Verdana" panose="020B0604030504040204" pitchFamily="34" charset="0"/>
              <a:ea typeface="Verdana" panose="020B0604030504040204" pitchFamily="34" charset="0"/>
            </a:endParaRPr>
          </a:p>
          <a:p>
            <a:endParaRPr lang="en-US" sz="2400">
              <a:latin typeface="Verdana" panose="020B0604030504040204" pitchFamily="34" charset="0"/>
              <a:ea typeface="Verdana" panose="020B0604030504040204" pitchFamily="34" charset="0"/>
            </a:endParaRPr>
          </a:p>
        </p:txBody>
      </p:sp>
      <p:pic>
        <p:nvPicPr>
          <p:cNvPr id="6" name="Picture 5">
            <a:extLst>
              <a:ext uri="{FF2B5EF4-FFF2-40B4-BE49-F238E27FC236}">
                <a16:creationId xmlns:a16="http://schemas.microsoft.com/office/drawing/2014/main" id="{E679AAD5-A419-F9B4-DE80-A405ABC0B828}"/>
              </a:ext>
            </a:extLst>
          </p:cNvPr>
          <p:cNvPicPr>
            <a:picLocks noChangeAspect="1"/>
          </p:cNvPicPr>
          <p:nvPr/>
        </p:nvPicPr>
        <p:blipFill>
          <a:blip r:embed="rId2"/>
          <a:stretch>
            <a:fillRect/>
          </a:stretch>
        </p:blipFill>
        <p:spPr>
          <a:xfrm>
            <a:off x="9581328" y="3202784"/>
            <a:ext cx="2200124" cy="2095357"/>
          </a:xfrm>
          <a:prstGeom prst="rect">
            <a:avLst/>
          </a:prstGeom>
        </p:spPr>
      </p:pic>
      <p:pic>
        <p:nvPicPr>
          <p:cNvPr id="7" name="Picture 6">
            <a:extLst>
              <a:ext uri="{FF2B5EF4-FFF2-40B4-BE49-F238E27FC236}">
                <a16:creationId xmlns:a16="http://schemas.microsoft.com/office/drawing/2014/main" id="{D446D81A-764A-47EB-3BCA-67E06DDEADCB}"/>
              </a:ext>
            </a:extLst>
          </p:cNvPr>
          <p:cNvPicPr>
            <a:picLocks noChangeAspect="1"/>
          </p:cNvPicPr>
          <p:nvPr/>
        </p:nvPicPr>
        <p:blipFill>
          <a:blip r:embed="rId3"/>
          <a:stretch>
            <a:fillRect/>
          </a:stretch>
        </p:blipFill>
        <p:spPr>
          <a:xfrm>
            <a:off x="7611035" y="4832730"/>
            <a:ext cx="2652040" cy="1928755"/>
          </a:xfrm>
          <a:prstGeom prst="rect">
            <a:avLst/>
          </a:prstGeom>
        </p:spPr>
      </p:pic>
    </p:spTree>
    <p:extLst>
      <p:ext uri="{BB962C8B-B14F-4D97-AF65-F5344CB8AC3E}">
        <p14:creationId xmlns:p14="http://schemas.microsoft.com/office/powerpoint/2010/main" val="571238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F437B-CA59-F527-B1B3-E8882159235B}"/>
              </a:ext>
            </a:extLst>
          </p:cNvPr>
          <p:cNvSpPr>
            <a:spLocks noGrp="1"/>
          </p:cNvSpPr>
          <p:nvPr>
            <p:ph type="title"/>
          </p:nvPr>
        </p:nvSpPr>
        <p:spPr>
          <a:xfrm>
            <a:off x="196752" y="-1"/>
            <a:ext cx="11995247" cy="945537"/>
          </a:xfrm>
        </p:spPr>
        <p:txBody>
          <a:bodyPr>
            <a:normAutofit/>
          </a:bodyPr>
          <a:lstStyle/>
          <a:p>
            <a:r>
              <a:rPr lang="en-US" sz="3600" b="1">
                <a:solidFill>
                  <a:srgbClr val="002060"/>
                </a:solidFill>
                <a:latin typeface="Verdana" panose="020B0604030504040204" pitchFamily="34" charset="0"/>
                <a:ea typeface="Verdana" panose="020B0604030504040204" pitchFamily="34" charset="0"/>
              </a:rPr>
              <a:t>Palliative Treatment Techniques</a:t>
            </a:r>
          </a:p>
        </p:txBody>
      </p:sp>
      <p:sp>
        <p:nvSpPr>
          <p:cNvPr id="6" name="Slide Number Placeholder 5">
            <a:extLst>
              <a:ext uri="{FF2B5EF4-FFF2-40B4-BE49-F238E27FC236}">
                <a16:creationId xmlns:a16="http://schemas.microsoft.com/office/drawing/2014/main" id="{568E9D66-E02A-55DC-826E-721087EDAFB3}"/>
              </a:ext>
            </a:extLst>
          </p:cNvPr>
          <p:cNvSpPr>
            <a:spLocks noGrp="1"/>
          </p:cNvSpPr>
          <p:nvPr>
            <p:ph type="sldNum" sz="quarter" idx="12"/>
          </p:nvPr>
        </p:nvSpPr>
        <p:spPr/>
        <p:txBody>
          <a:bodyPr/>
          <a:lstStyle/>
          <a:p>
            <a:fld id="{5A957963-CFA8-4CF9-A0F7-E40888690779}" type="slidenum">
              <a:rPr lang="en-US" altLang="en-US" smtClean="0"/>
              <a:pPr/>
              <a:t>21</a:t>
            </a:fld>
            <a:endParaRPr lang="en-US" altLang="en-US">
              <a:solidFill>
                <a:srgbClr val="002C77"/>
              </a:solidFill>
            </a:endParaRPr>
          </a:p>
        </p:txBody>
      </p:sp>
      <p:sp>
        <p:nvSpPr>
          <p:cNvPr id="9" name="TextBox 8">
            <a:extLst>
              <a:ext uri="{FF2B5EF4-FFF2-40B4-BE49-F238E27FC236}">
                <a16:creationId xmlns:a16="http://schemas.microsoft.com/office/drawing/2014/main" id="{855A9D8F-D91D-EE1E-B570-7572F926FE76}"/>
              </a:ext>
            </a:extLst>
          </p:cNvPr>
          <p:cNvSpPr txBox="1"/>
          <p:nvPr/>
        </p:nvSpPr>
        <p:spPr>
          <a:xfrm>
            <a:off x="6096001" y="1310760"/>
            <a:ext cx="5757632" cy="5386090"/>
          </a:xfrm>
          <a:prstGeom prst="rect">
            <a:avLst/>
          </a:prstGeom>
          <a:solidFill>
            <a:schemeClr val="accent6">
              <a:lumMod val="60000"/>
              <a:lumOff val="40000"/>
            </a:schemeClr>
          </a:solidFill>
        </p:spPr>
        <p:txBody>
          <a:bodyPr wrap="square" rtlCol="0">
            <a:spAutoFit/>
          </a:bodyPr>
          <a:lstStyle/>
          <a:p>
            <a:pPr algn="ctr"/>
            <a:r>
              <a:rPr lang="en-US" sz="2400" b="1">
                <a:latin typeface="Verdana" panose="020B0604030504040204" pitchFamily="34" charset="0"/>
                <a:ea typeface="Verdana" panose="020B0604030504040204" pitchFamily="34" charset="0"/>
              </a:rPr>
              <a:t>SBRT/SABR</a:t>
            </a:r>
          </a:p>
          <a:p>
            <a:endParaRPr lang="en-US" sz="2000">
              <a:latin typeface="Verdana" panose="020B0604030504040204" pitchFamily="34" charset="0"/>
              <a:ea typeface="Verdana" panose="020B0604030504040204" pitchFamily="34" charset="0"/>
            </a:endParaRPr>
          </a:p>
          <a:p>
            <a:pPr marL="342900" indent="-342900">
              <a:buFontTx/>
              <a:buChar char="-"/>
            </a:pPr>
            <a:r>
              <a:rPr lang="en-US" sz="2000">
                <a:latin typeface="Verdana" panose="020B0604030504040204" pitchFamily="34" charset="0"/>
                <a:ea typeface="Verdana" panose="020B0604030504040204" pitchFamily="34" charset="0"/>
              </a:rPr>
              <a:t>More complex, high tech, higher cost</a:t>
            </a:r>
          </a:p>
          <a:p>
            <a:r>
              <a:rPr lang="en-US" sz="2000">
                <a:latin typeface="Verdana" panose="020B0604030504040204" pitchFamily="34" charset="0"/>
                <a:ea typeface="Verdana" panose="020B0604030504040204" pitchFamily="34" charset="0"/>
              </a:rPr>
              <a:t>    (planning takes 3-7 days) </a:t>
            </a:r>
          </a:p>
          <a:p>
            <a:pPr marL="342900" indent="-342900">
              <a:buFontTx/>
              <a:buChar char="-"/>
            </a:pPr>
            <a:endParaRPr lang="en-US" sz="2000">
              <a:latin typeface="Verdana" panose="020B0604030504040204" pitchFamily="34" charset="0"/>
              <a:ea typeface="Verdana" panose="020B0604030504040204" pitchFamily="34" charset="0"/>
            </a:endParaRPr>
          </a:p>
          <a:p>
            <a:pPr marL="342900" indent="-342900">
              <a:buFontTx/>
              <a:buChar char="-"/>
            </a:pPr>
            <a:r>
              <a:rPr lang="en-US" sz="2000">
                <a:latin typeface="Verdana" panose="020B0604030504040204" pitchFamily="34" charset="0"/>
                <a:ea typeface="Verdana" panose="020B0604030504040204" pitchFamily="34" charset="0"/>
              </a:rPr>
              <a:t>Indicated for symptom relief for radioresistant tumors, or for local control of oligometastatic tumors</a:t>
            </a:r>
          </a:p>
          <a:p>
            <a:pPr marL="342900" indent="-342900">
              <a:buFontTx/>
              <a:buChar char="-"/>
            </a:pPr>
            <a:endParaRPr lang="en-US" sz="2000">
              <a:latin typeface="Verdana" panose="020B0604030504040204" pitchFamily="34" charset="0"/>
              <a:ea typeface="Verdana" panose="020B0604030504040204" pitchFamily="34" charset="0"/>
            </a:endParaRPr>
          </a:p>
          <a:p>
            <a:pPr marL="342900" indent="-342900">
              <a:buFontTx/>
              <a:buChar char="-"/>
            </a:pPr>
            <a:r>
              <a:rPr lang="en-US" sz="2000">
                <a:latin typeface="Verdana" panose="020B0604030504040204" pitchFamily="34" charset="0"/>
                <a:ea typeface="Verdana" panose="020B0604030504040204" pitchFamily="34" charset="0"/>
              </a:rPr>
              <a:t>Highly conformal dose </a:t>
            </a:r>
          </a:p>
          <a:p>
            <a:r>
              <a:rPr lang="en-US" sz="2000">
                <a:latin typeface="Verdana" panose="020B0604030504040204" pitchFamily="34" charset="0"/>
                <a:ea typeface="Verdana" panose="020B0604030504040204" pitchFamily="34" charset="0"/>
              </a:rPr>
              <a:t>    (minimal acute toxicity)</a:t>
            </a:r>
          </a:p>
          <a:p>
            <a:pPr marL="342900" indent="-342900">
              <a:buFontTx/>
              <a:buChar char="-"/>
            </a:pPr>
            <a:endParaRPr lang="en-US" sz="2000">
              <a:latin typeface="Verdana" panose="020B0604030504040204" pitchFamily="34" charset="0"/>
              <a:ea typeface="Verdana" panose="020B0604030504040204" pitchFamily="34" charset="0"/>
            </a:endParaRPr>
          </a:p>
          <a:p>
            <a:pPr marL="342900" indent="-342900">
              <a:buFontTx/>
              <a:buChar char="-"/>
            </a:pPr>
            <a:r>
              <a:rPr lang="en-US" sz="2000">
                <a:latin typeface="Verdana" panose="020B0604030504040204" pitchFamily="34" charset="0"/>
                <a:ea typeface="Verdana" panose="020B0604030504040204" pitchFamily="34" charset="0"/>
              </a:rPr>
              <a:t>Higher BED (more rapid symptom relief and better long-term local control, but can increase risk of late toxicity)</a:t>
            </a:r>
          </a:p>
          <a:p>
            <a:endParaRPr lang="en-US" sz="2000">
              <a:latin typeface="Verdana" panose="020B0604030504040204" pitchFamily="34" charset="0"/>
              <a:ea typeface="Verdana" panose="020B0604030504040204" pitchFamily="34" charset="0"/>
            </a:endParaRPr>
          </a:p>
          <a:p>
            <a:r>
              <a:rPr lang="en-US" sz="2000">
                <a:latin typeface="Verdana" panose="020B0604030504040204" pitchFamily="34" charset="0"/>
                <a:ea typeface="Verdana" panose="020B0604030504040204" pitchFamily="34" charset="0"/>
              </a:rPr>
              <a:t>- e.g. 18Gy/1fx, 30Gy/3fx, 40Gy/5fx</a:t>
            </a:r>
          </a:p>
        </p:txBody>
      </p:sp>
      <p:sp>
        <p:nvSpPr>
          <p:cNvPr id="10" name="TextBox 9">
            <a:extLst>
              <a:ext uri="{FF2B5EF4-FFF2-40B4-BE49-F238E27FC236}">
                <a16:creationId xmlns:a16="http://schemas.microsoft.com/office/drawing/2014/main" id="{E137B91F-A1DA-706F-27A7-D363698753C0}"/>
              </a:ext>
            </a:extLst>
          </p:cNvPr>
          <p:cNvSpPr txBox="1"/>
          <p:nvPr/>
        </p:nvSpPr>
        <p:spPr>
          <a:xfrm>
            <a:off x="338368" y="1310760"/>
            <a:ext cx="5486400" cy="5386090"/>
          </a:xfrm>
          <a:prstGeom prst="rect">
            <a:avLst/>
          </a:prstGeom>
          <a:solidFill>
            <a:schemeClr val="accent5">
              <a:lumMod val="60000"/>
              <a:lumOff val="40000"/>
            </a:schemeClr>
          </a:solidFill>
        </p:spPr>
        <p:txBody>
          <a:bodyPr wrap="square" rtlCol="0">
            <a:spAutoFit/>
          </a:bodyPr>
          <a:lstStyle/>
          <a:p>
            <a:pPr algn="ctr"/>
            <a:r>
              <a:rPr lang="en-US" sz="2400" b="1">
                <a:latin typeface="Verdana" panose="020B0604030504040204" pitchFamily="34" charset="0"/>
                <a:ea typeface="Verdana" panose="020B0604030504040204" pitchFamily="34" charset="0"/>
              </a:rPr>
              <a:t>Conventional Palliative RT</a:t>
            </a:r>
          </a:p>
          <a:p>
            <a:endParaRPr lang="en-US" sz="2000">
              <a:latin typeface="Verdana" panose="020B0604030504040204" pitchFamily="34" charset="0"/>
              <a:ea typeface="Verdana" panose="020B0604030504040204" pitchFamily="34" charset="0"/>
            </a:endParaRPr>
          </a:p>
          <a:p>
            <a:pPr marL="342900" indent="-342900">
              <a:buFontTx/>
              <a:buChar char="-"/>
            </a:pPr>
            <a:r>
              <a:rPr lang="en-US" sz="2000">
                <a:latin typeface="Verdana" panose="020B0604030504040204" pitchFamily="34" charset="0"/>
                <a:ea typeface="Verdana" panose="020B0604030504040204" pitchFamily="34" charset="0"/>
              </a:rPr>
              <a:t>Simple, low tech, low cost </a:t>
            </a:r>
          </a:p>
          <a:p>
            <a:r>
              <a:rPr lang="en-US" sz="2000">
                <a:latin typeface="Verdana" panose="020B0604030504040204" pitchFamily="34" charset="0"/>
                <a:ea typeface="Verdana" panose="020B0604030504040204" pitchFamily="34" charset="0"/>
              </a:rPr>
              <a:t>    (planning takes &lt; 1 day) </a:t>
            </a:r>
          </a:p>
          <a:p>
            <a:pPr marL="342900" indent="-342900">
              <a:buFontTx/>
              <a:buChar char="-"/>
            </a:pPr>
            <a:endParaRPr lang="en-US" sz="2000">
              <a:latin typeface="Verdana" panose="020B0604030504040204" pitchFamily="34" charset="0"/>
              <a:ea typeface="Verdana" panose="020B0604030504040204" pitchFamily="34" charset="0"/>
            </a:endParaRPr>
          </a:p>
          <a:p>
            <a:pPr marL="342900" indent="-342900">
              <a:buFontTx/>
              <a:buChar char="-"/>
            </a:pPr>
            <a:r>
              <a:rPr lang="en-US" sz="2000">
                <a:latin typeface="Verdana" panose="020B0604030504040204" pitchFamily="34" charset="0"/>
                <a:ea typeface="Verdana" panose="020B0604030504040204" pitchFamily="34" charset="0"/>
              </a:rPr>
              <a:t>Very commonly used for symptom relief of radiosensitive tumors</a:t>
            </a:r>
          </a:p>
          <a:p>
            <a:pPr marL="342900" indent="-342900">
              <a:buFontTx/>
              <a:buChar char="-"/>
            </a:pPr>
            <a:endParaRPr lang="en-US" sz="2000">
              <a:latin typeface="Verdana" panose="020B0604030504040204" pitchFamily="34" charset="0"/>
              <a:ea typeface="Verdana" panose="020B0604030504040204" pitchFamily="34" charset="0"/>
            </a:endParaRPr>
          </a:p>
          <a:p>
            <a:pPr marL="342900" indent="-342900">
              <a:buFontTx/>
              <a:buChar char="-"/>
            </a:pPr>
            <a:endParaRPr lang="en-US" sz="2000">
              <a:latin typeface="Verdana" panose="020B0604030504040204" pitchFamily="34" charset="0"/>
              <a:ea typeface="Verdana" panose="020B0604030504040204" pitchFamily="34" charset="0"/>
            </a:endParaRPr>
          </a:p>
          <a:p>
            <a:pPr marL="342900" indent="-342900">
              <a:buFontTx/>
              <a:buChar char="-"/>
            </a:pPr>
            <a:r>
              <a:rPr lang="en-US" sz="2000">
                <a:latin typeface="Verdana" panose="020B0604030504040204" pitchFamily="34" charset="0"/>
                <a:ea typeface="Verdana" panose="020B0604030504040204" pitchFamily="34" charset="0"/>
              </a:rPr>
              <a:t>Less conformal dose (in some cases can increase acute toxicity)</a:t>
            </a:r>
          </a:p>
          <a:p>
            <a:pPr marL="342900" indent="-342900">
              <a:buFontTx/>
              <a:buChar char="-"/>
            </a:pPr>
            <a:endParaRPr lang="en-US" sz="2000">
              <a:latin typeface="Verdana" panose="020B0604030504040204" pitchFamily="34" charset="0"/>
              <a:ea typeface="Verdana" panose="020B0604030504040204" pitchFamily="34" charset="0"/>
            </a:endParaRPr>
          </a:p>
          <a:p>
            <a:pPr marL="342900" indent="-342900">
              <a:buFontTx/>
              <a:buChar char="-"/>
            </a:pPr>
            <a:r>
              <a:rPr lang="en-US" sz="2000">
                <a:latin typeface="Verdana" panose="020B0604030504040204" pitchFamily="34" charset="0"/>
                <a:ea typeface="Verdana" panose="020B0604030504040204" pitchFamily="34" charset="0"/>
              </a:rPr>
              <a:t>Lower BED (minimal risk of late toxicity, but lower long-term local control, slower symptom relief)</a:t>
            </a:r>
          </a:p>
          <a:p>
            <a:endParaRPr lang="en-US" sz="2000">
              <a:latin typeface="Verdana" panose="020B0604030504040204" pitchFamily="34" charset="0"/>
              <a:ea typeface="Verdana" panose="020B0604030504040204" pitchFamily="34" charset="0"/>
            </a:endParaRPr>
          </a:p>
          <a:p>
            <a:r>
              <a:rPr lang="en-US" sz="2000">
                <a:latin typeface="Verdana" panose="020B0604030504040204" pitchFamily="34" charset="0"/>
                <a:ea typeface="Verdana" panose="020B0604030504040204" pitchFamily="34" charset="0"/>
              </a:rPr>
              <a:t>- e.g. 8Gy/1fx, 20Gy/5fx, 30Gy/10fx</a:t>
            </a:r>
          </a:p>
        </p:txBody>
      </p:sp>
    </p:spTree>
    <p:extLst>
      <p:ext uri="{BB962C8B-B14F-4D97-AF65-F5344CB8AC3E}">
        <p14:creationId xmlns:p14="http://schemas.microsoft.com/office/powerpoint/2010/main" val="3030029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F437B-CA59-F527-B1B3-E8882159235B}"/>
              </a:ext>
            </a:extLst>
          </p:cNvPr>
          <p:cNvSpPr>
            <a:spLocks noGrp="1"/>
          </p:cNvSpPr>
          <p:nvPr>
            <p:ph type="title"/>
          </p:nvPr>
        </p:nvSpPr>
        <p:spPr>
          <a:xfrm>
            <a:off x="0" y="-1"/>
            <a:ext cx="12192000" cy="945537"/>
          </a:xfrm>
        </p:spPr>
        <p:txBody>
          <a:bodyPr>
            <a:noAutofit/>
          </a:bodyPr>
          <a:lstStyle/>
          <a:p>
            <a:r>
              <a:rPr lang="en-US" sz="3600">
                <a:solidFill>
                  <a:srgbClr val="002060"/>
                </a:solidFill>
                <a:latin typeface="Verdana" panose="020B0604030504040204" pitchFamily="34" charset="0"/>
                <a:ea typeface="Verdana" panose="020B0604030504040204" pitchFamily="34" charset="0"/>
              </a:rPr>
              <a:t>Conventional RT vs. SBRT for Bone Mets</a:t>
            </a:r>
          </a:p>
        </p:txBody>
      </p:sp>
      <p:sp>
        <p:nvSpPr>
          <p:cNvPr id="6" name="Slide Number Placeholder 5">
            <a:extLst>
              <a:ext uri="{FF2B5EF4-FFF2-40B4-BE49-F238E27FC236}">
                <a16:creationId xmlns:a16="http://schemas.microsoft.com/office/drawing/2014/main" id="{568E9D66-E02A-55DC-826E-721087EDAFB3}"/>
              </a:ext>
            </a:extLst>
          </p:cNvPr>
          <p:cNvSpPr>
            <a:spLocks noGrp="1"/>
          </p:cNvSpPr>
          <p:nvPr>
            <p:ph type="sldNum" sz="quarter" idx="12"/>
          </p:nvPr>
        </p:nvSpPr>
        <p:spPr/>
        <p:txBody>
          <a:bodyPr/>
          <a:lstStyle/>
          <a:p>
            <a:fld id="{5A957963-CFA8-4CF9-A0F7-E40888690779}" type="slidenum">
              <a:rPr lang="en-US" altLang="en-US" smtClean="0"/>
              <a:pPr/>
              <a:t>22</a:t>
            </a:fld>
            <a:endParaRPr lang="en-US" altLang="en-US">
              <a:solidFill>
                <a:srgbClr val="002C77"/>
              </a:solidFill>
            </a:endParaRPr>
          </a:p>
        </p:txBody>
      </p:sp>
      <p:pic>
        <p:nvPicPr>
          <p:cNvPr id="7" name="Picture 6">
            <a:extLst>
              <a:ext uri="{FF2B5EF4-FFF2-40B4-BE49-F238E27FC236}">
                <a16:creationId xmlns:a16="http://schemas.microsoft.com/office/drawing/2014/main" id="{31263F4D-82C2-8D13-FDDA-76FD53F8BF6E}"/>
              </a:ext>
            </a:extLst>
          </p:cNvPr>
          <p:cNvPicPr>
            <a:picLocks noChangeAspect="1"/>
          </p:cNvPicPr>
          <p:nvPr/>
        </p:nvPicPr>
        <p:blipFill>
          <a:blip r:embed="rId2"/>
          <a:stretch>
            <a:fillRect/>
          </a:stretch>
        </p:blipFill>
        <p:spPr>
          <a:xfrm>
            <a:off x="789012" y="1259497"/>
            <a:ext cx="4031926" cy="2886670"/>
          </a:xfrm>
          <a:prstGeom prst="rect">
            <a:avLst/>
          </a:prstGeom>
        </p:spPr>
      </p:pic>
      <p:pic>
        <p:nvPicPr>
          <p:cNvPr id="8" name="Picture 7">
            <a:extLst>
              <a:ext uri="{FF2B5EF4-FFF2-40B4-BE49-F238E27FC236}">
                <a16:creationId xmlns:a16="http://schemas.microsoft.com/office/drawing/2014/main" id="{92000D05-707C-A4D7-57B5-3CFAB904AA70}"/>
              </a:ext>
            </a:extLst>
          </p:cNvPr>
          <p:cNvPicPr>
            <a:picLocks noChangeAspect="1"/>
          </p:cNvPicPr>
          <p:nvPr/>
        </p:nvPicPr>
        <p:blipFill>
          <a:blip r:embed="rId3"/>
          <a:stretch>
            <a:fillRect/>
          </a:stretch>
        </p:blipFill>
        <p:spPr>
          <a:xfrm>
            <a:off x="6095999" y="1219156"/>
            <a:ext cx="4766597" cy="2927011"/>
          </a:xfrm>
          <a:prstGeom prst="rect">
            <a:avLst/>
          </a:prstGeom>
        </p:spPr>
      </p:pic>
      <p:sp>
        <p:nvSpPr>
          <p:cNvPr id="3" name="TextBox 2">
            <a:extLst>
              <a:ext uri="{FF2B5EF4-FFF2-40B4-BE49-F238E27FC236}">
                <a16:creationId xmlns:a16="http://schemas.microsoft.com/office/drawing/2014/main" id="{2647337C-B837-962C-CCF5-3432C44771A5}"/>
              </a:ext>
            </a:extLst>
          </p:cNvPr>
          <p:cNvSpPr txBox="1"/>
          <p:nvPr/>
        </p:nvSpPr>
        <p:spPr>
          <a:xfrm>
            <a:off x="6963388" y="1259497"/>
            <a:ext cx="3196612" cy="369332"/>
          </a:xfrm>
          <a:prstGeom prst="rect">
            <a:avLst/>
          </a:prstGeom>
          <a:noFill/>
        </p:spPr>
        <p:txBody>
          <a:bodyPr wrap="square" rtlCol="0">
            <a:spAutoFit/>
          </a:bodyPr>
          <a:lstStyle/>
          <a:p>
            <a:pPr algn="ctr"/>
            <a:r>
              <a:rPr lang="en-US" b="1">
                <a:solidFill>
                  <a:schemeClr val="bg1"/>
                </a:solidFill>
                <a:latin typeface="Verdana" panose="020B0604030504040204" pitchFamily="34" charset="0"/>
                <a:ea typeface="Verdana" panose="020B0604030504040204" pitchFamily="34" charset="0"/>
              </a:rPr>
              <a:t>SABR/SBRT</a:t>
            </a:r>
          </a:p>
        </p:txBody>
      </p:sp>
      <p:sp>
        <p:nvSpPr>
          <p:cNvPr id="4" name="TextBox 3">
            <a:extLst>
              <a:ext uri="{FF2B5EF4-FFF2-40B4-BE49-F238E27FC236}">
                <a16:creationId xmlns:a16="http://schemas.microsoft.com/office/drawing/2014/main" id="{E0344E41-B2EE-C213-485B-5B1BAA460CC1}"/>
              </a:ext>
            </a:extLst>
          </p:cNvPr>
          <p:cNvSpPr txBox="1"/>
          <p:nvPr/>
        </p:nvSpPr>
        <p:spPr>
          <a:xfrm>
            <a:off x="789013" y="1259497"/>
            <a:ext cx="4031926" cy="369332"/>
          </a:xfrm>
          <a:prstGeom prst="rect">
            <a:avLst/>
          </a:prstGeom>
          <a:noFill/>
        </p:spPr>
        <p:txBody>
          <a:bodyPr wrap="square" rtlCol="0">
            <a:spAutoFit/>
          </a:bodyPr>
          <a:lstStyle/>
          <a:p>
            <a:pPr algn="ctr"/>
            <a:r>
              <a:rPr lang="en-US" b="1">
                <a:solidFill>
                  <a:schemeClr val="bg1"/>
                </a:solidFill>
                <a:latin typeface="Verdana" panose="020B0604030504040204" pitchFamily="34" charset="0"/>
                <a:ea typeface="Verdana" panose="020B0604030504040204" pitchFamily="34" charset="0"/>
              </a:rPr>
              <a:t>Conventional 2-3 Field Plan</a:t>
            </a:r>
          </a:p>
        </p:txBody>
      </p:sp>
      <p:pic>
        <p:nvPicPr>
          <p:cNvPr id="12" name="Picture 11">
            <a:extLst>
              <a:ext uri="{FF2B5EF4-FFF2-40B4-BE49-F238E27FC236}">
                <a16:creationId xmlns:a16="http://schemas.microsoft.com/office/drawing/2014/main" id="{265D41E0-AB55-82F2-8066-CD8324DB3A81}"/>
              </a:ext>
            </a:extLst>
          </p:cNvPr>
          <p:cNvPicPr>
            <a:picLocks noChangeAspect="1"/>
          </p:cNvPicPr>
          <p:nvPr/>
        </p:nvPicPr>
        <p:blipFill>
          <a:blip r:embed="rId4"/>
          <a:stretch>
            <a:fillRect/>
          </a:stretch>
        </p:blipFill>
        <p:spPr>
          <a:xfrm>
            <a:off x="6096000" y="4208306"/>
            <a:ext cx="4766598" cy="2513169"/>
          </a:xfrm>
          <a:prstGeom prst="rect">
            <a:avLst/>
          </a:prstGeom>
        </p:spPr>
      </p:pic>
      <p:pic>
        <p:nvPicPr>
          <p:cNvPr id="14" name="Picture 13">
            <a:extLst>
              <a:ext uri="{FF2B5EF4-FFF2-40B4-BE49-F238E27FC236}">
                <a16:creationId xmlns:a16="http://schemas.microsoft.com/office/drawing/2014/main" id="{46A1F597-09DF-DFE4-5C40-A17AAC7E010F}"/>
              </a:ext>
            </a:extLst>
          </p:cNvPr>
          <p:cNvPicPr>
            <a:picLocks noChangeAspect="1"/>
          </p:cNvPicPr>
          <p:nvPr/>
        </p:nvPicPr>
        <p:blipFill>
          <a:blip r:embed="rId5"/>
          <a:stretch>
            <a:fillRect/>
          </a:stretch>
        </p:blipFill>
        <p:spPr>
          <a:xfrm>
            <a:off x="789012" y="4208306"/>
            <a:ext cx="4031926" cy="2534840"/>
          </a:xfrm>
          <a:prstGeom prst="rect">
            <a:avLst/>
          </a:prstGeom>
        </p:spPr>
      </p:pic>
      <p:cxnSp>
        <p:nvCxnSpPr>
          <p:cNvPr id="16" name="Straight Arrow Connector 15">
            <a:extLst>
              <a:ext uri="{FF2B5EF4-FFF2-40B4-BE49-F238E27FC236}">
                <a16:creationId xmlns:a16="http://schemas.microsoft.com/office/drawing/2014/main" id="{021A2847-46ED-7D36-39A1-532EF444B4F8}"/>
              </a:ext>
            </a:extLst>
          </p:cNvPr>
          <p:cNvCxnSpPr/>
          <p:nvPr/>
        </p:nvCxnSpPr>
        <p:spPr>
          <a:xfrm>
            <a:off x="5096435" y="2581835"/>
            <a:ext cx="833718"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B5F39E4-2635-DBC4-4A75-F53E4215E101}"/>
              </a:ext>
            </a:extLst>
          </p:cNvPr>
          <p:cNvCxnSpPr/>
          <p:nvPr/>
        </p:nvCxnSpPr>
        <p:spPr>
          <a:xfrm>
            <a:off x="5096435" y="5450542"/>
            <a:ext cx="833718"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696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8C3199-D19F-FD95-9FB0-333439D99EA8}"/>
              </a:ext>
            </a:extLst>
          </p:cNvPr>
          <p:cNvPicPr>
            <a:picLocks noChangeAspect="1"/>
          </p:cNvPicPr>
          <p:nvPr/>
        </p:nvPicPr>
        <p:blipFill>
          <a:blip r:embed="rId2"/>
          <a:stretch>
            <a:fillRect/>
          </a:stretch>
        </p:blipFill>
        <p:spPr>
          <a:xfrm>
            <a:off x="1586927" y="1780086"/>
            <a:ext cx="4031926" cy="4539087"/>
          </a:xfrm>
          <a:prstGeom prst="rect">
            <a:avLst/>
          </a:prstGeom>
        </p:spPr>
      </p:pic>
      <p:pic>
        <p:nvPicPr>
          <p:cNvPr id="7" name="Picture 6">
            <a:extLst>
              <a:ext uri="{FF2B5EF4-FFF2-40B4-BE49-F238E27FC236}">
                <a16:creationId xmlns:a16="http://schemas.microsoft.com/office/drawing/2014/main" id="{19A732D6-89C7-065C-477E-0D22186A9B57}"/>
              </a:ext>
            </a:extLst>
          </p:cNvPr>
          <p:cNvPicPr>
            <a:picLocks noChangeAspect="1"/>
          </p:cNvPicPr>
          <p:nvPr/>
        </p:nvPicPr>
        <p:blipFill>
          <a:blip r:embed="rId3"/>
          <a:stretch>
            <a:fillRect/>
          </a:stretch>
        </p:blipFill>
        <p:spPr>
          <a:xfrm>
            <a:off x="6302190" y="1780087"/>
            <a:ext cx="4371388" cy="4526584"/>
          </a:xfrm>
          <a:prstGeom prst="rect">
            <a:avLst/>
          </a:prstGeom>
        </p:spPr>
      </p:pic>
      <p:sp>
        <p:nvSpPr>
          <p:cNvPr id="8" name="Title 1">
            <a:extLst>
              <a:ext uri="{FF2B5EF4-FFF2-40B4-BE49-F238E27FC236}">
                <a16:creationId xmlns:a16="http://schemas.microsoft.com/office/drawing/2014/main" id="{5200ADB5-A099-227A-B467-A80BB0470A55}"/>
              </a:ext>
            </a:extLst>
          </p:cNvPr>
          <p:cNvSpPr>
            <a:spLocks noGrp="1"/>
          </p:cNvSpPr>
          <p:nvPr>
            <p:ph type="title"/>
          </p:nvPr>
        </p:nvSpPr>
        <p:spPr>
          <a:xfrm>
            <a:off x="0" y="0"/>
            <a:ext cx="12192000" cy="1143000"/>
          </a:xfrm>
        </p:spPr>
        <p:txBody>
          <a:bodyPr>
            <a:noAutofit/>
          </a:bodyPr>
          <a:lstStyle/>
          <a:p>
            <a:r>
              <a:rPr lang="en-US" sz="3600">
                <a:solidFill>
                  <a:srgbClr val="002060"/>
                </a:solidFill>
                <a:latin typeface="Verdana" panose="020B0604030504040204" pitchFamily="34" charset="0"/>
                <a:ea typeface="Verdana" panose="020B0604030504040204" pitchFamily="34" charset="0"/>
              </a:rPr>
              <a:t>Conventional RT vs. SRS for Brain Mets</a:t>
            </a:r>
          </a:p>
        </p:txBody>
      </p:sp>
      <p:sp>
        <p:nvSpPr>
          <p:cNvPr id="9" name="TextBox 8">
            <a:extLst>
              <a:ext uri="{FF2B5EF4-FFF2-40B4-BE49-F238E27FC236}">
                <a16:creationId xmlns:a16="http://schemas.microsoft.com/office/drawing/2014/main" id="{B8A4E577-5790-1D8F-7D3C-CA8D1EDBC72B}"/>
              </a:ext>
            </a:extLst>
          </p:cNvPr>
          <p:cNvSpPr txBox="1"/>
          <p:nvPr/>
        </p:nvSpPr>
        <p:spPr>
          <a:xfrm>
            <a:off x="6889578" y="1376969"/>
            <a:ext cx="3196612" cy="430887"/>
          </a:xfrm>
          <a:prstGeom prst="rect">
            <a:avLst/>
          </a:prstGeom>
          <a:noFill/>
        </p:spPr>
        <p:txBody>
          <a:bodyPr wrap="square" rtlCol="0">
            <a:spAutoFit/>
          </a:bodyPr>
          <a:lstStyle/>
          <a:p>
            <a:pPr algn="ctr"/>
            <a:r>
              <a:rPr lang="en-US" sz="2200" b="1">
                <a:latin typeface="Verdana" panose="020B0604030504040204" pitchFamily="34" charset="0"/>
                <a:ea typeface="Verdana" panose="020B0604030504040204" pitchFamily="34" charset="0"/>
              </a:rPr>
              <a:t>SRS/SRT</a:t>
            </a:r>
          </a:p>
        </p:txBody>
      </p:sp>
      <p:sp>
        <p:nvSpPr>
          <p:cNvPr id="10" name="TextBox 9">
            <a:extLst>
              <a:ext uri="{FF2B5EF4-FFF2-40B4-BE49-F238E27FC236}">
                <a16:creationId xmlns:a16="http://schemas.microsoft.com/office/drawing/2014/main" id="{F33F7739-F7D7-FCDE-476F-44704A690D66}"/>
              </a:ext>
            </a:extLst>
          </p:cNvPr>
          <p:cNvSpPr txBox="1"/>
          <p:nvPr/>
        </p:nvSpPr>
        <p:spPr>
          <a:xfrm>
            <a:off x="1411940" y="1358448"/>
            <a:ext cx="4684059" cy="430887"/>
          </a:xfrm>
          <a:prstGeom prst="rect">
            <a:avLst/>
          </a:prstGeom>
          <a:noFill/>
        </p:spPr>
        <p:txBody>
          <a:bodyPr wrap="square" rtlCol="0">
            <a:spAutoFit/>
          </a:bodyPr>
          <a:lstStyle/>
          <a:p>
            <a:pPr algn="ctr"/>
            <a:r>
              <a:rPr lang="en-US" sz="2200" b="1">
                <a:latin typeface="Verdana" panose="020B0604030504040204" pitchFamily="34" charset="0"/>
                <a:ea typeface="Verdana" panose="020B0604030504040204" pitchFamily="34" charset="0"/>
              </a:rPr>
              <a:t>Whole Brain RT</a:t>
            </a:r>
          </a:p>
        </p:txBody>
      </p:sp>
    </p:spTree>
    <p:extLst>
      <p:ext uri="{BB962C8B-B14F-4D97-AF65-F5344CB8AC3E}">
        <p14:creationId xmlns:p14="http://schemas.microsoft.com/office/powerpoint/2010/main" val="249515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1309"/>
            <a:ext cx="12192000" cy="1143000"/>
          </a:xfrm>
        </p:spPr>
        <p:txBody>
          <a:bodyPr>
            <a:noAutofit/>
          </a:bodyPr>
          <a:lstStyle/>
          <a:p>
            <a:pPr algn="ctr"/>
            <a:r>
              <a:rPr lang="en-US" sz="3800" b="1">
                <a:solidFill>
                  <a:srgbClr val="002060"/>
                </a:solidFill>
                <a:latin typeface="Verdana" pitchFamily="34" charset="0"/>
                <a:ea typeface="Verdana" pitchFamily="34" charset="0"/>
                <a:cs typeface="Verdana" pitchFamily="34" charset="0"/>
              </a:rPr>
              <a:t>Specialized Treatment Platforms for Stereotactic Radiosurgery </a:t>
            </a:r>
          </a:p>
        </p:txBody>
      </p:sp>
      <p:pic>
        <p:nvPicPr>
          <p:cNvPr id="4" name="Picture 3" descr="lgkc11"/>
          <p:cNvPicPr>
            <a:picLocks noChangeAspect="1" noChangeArrowheads="1"/>
          </p:cNvPicPr>
          <p:nvPr/>
        </p:nvPicPr>
        <p:blipFill>
          <a:blip r:embed="rId3" cstate="print"/>
          <a:srcRect/>
          <a:stretch>
            <a:fillRect/>
          </a:stretch>
        </p:blipFill>
        <p:spPr bwMode="auto">
          <a:xfrm>
            <a:off x="252761" y="2106832"/>
            <a:ext cx="6096000" cy="3471334"/>
          </a:xfrm>
          <a:prstGeom prst="rect">
            <a:avLst/>
          </a:prstGeom>
          <a:noFill/>
          <a:ln w="28575">
            <a:solidFill>
              <a:schemeClr val="bg2"/>
            </a:solidFill>
            <a:miter lim="800000"/>
            <a:headEnd/>
            <a:tailEnd/>
          </a:ln>
        </p:spPr>
      </p:pic>
      <p:pic>
        <p:nvPicPr>
          <p:cNvPr id="9" name="Picture 3">
            <a:extLst>
              <a:ext uri="{FF2B5EF4-FFF2-40B4-BE49-F238E27FC236}">
                <a16:creationId xmlns:a16="http://schemas.microsoft.com/office/drawing/2014/main" id="{796F8F29-4B02-8EC5-7CCA-1F77DFCE3EC6}"/>
              </a:ext>
            </a:extLst>
          </p:cNvPr>
          <p:cNvPicPr>
            <a:picLocks noChangeAspect="1" noChangeArrowheads="1"/>
          </p:cNvPicPr>
          <p:nvPr/>
        </p:nvPicPr>
        <p:blipFill>
          <a:blip r:embed="rId4" cstate="print"/>
          <a:srcRect/>
          <a:stretch>
            <a:fillRect/>
          </a:stretch>
        </p:blipFill>
        <p:spPr bwMode="auto">
          <a:xfrm>
            <a:off x="6963002" y="1780386"/>
            <a:ext cx="4976237" cy="4124226"/>
          </a:xfrm>
          <a:prstGeom prst="rect">
            <a:avLst/>
          </a:prstGeom>
          <a:noFill/>
          <a:ln w="9525">
            <a:noFill/>
            <a:miter lim="800000"/>
            <a:headEnd/>
            <a:tailEnd/>
          </a:ln>
        </p:spPr>
      </p:pic>
    </p:spTree>
    <p:extLst>
      <p:ext uri="{BB962C8B-B14F-4D97-AF65-F5344CB8AC3E}">
        <p14:creationId xmlns:p14="http://schemas.microsoft.com/office/powerpoint/2010/main" val="1667335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10"/>
            <a:ext cx="12192000" cy="1284890"/>
          </a:xfrm>
        </p:spPr>
        <p:txBody>
          <a:bodyPr>
            <a:noAutofit/>
          </a:bodyPr>
          <a:lstStyle/>
          <a:p>
            <a:r>
              <a:rPr lang="en-US" sz="3600" b="1">
                <a:solidFill>
                  <a:schemeClr val="tx2"/>
                </a:solidFill>
                <a:latin typeface="Verdana" pitchFamily="34" charset="0"/>
                <a:ea typeface="Verdana" pitchFamily="34" charset="0"/>
                <a:cs typeface="Verdana" pitchFamily="34" charset="0"/>
              </a:rPr>
              <a:t>Common Indications for Palliative RT</a:t>
            </a:r>
            <a:endParaRPr lang="en-US" sz="3600"/>
          </a:p>
        </p:txBody>
      </p:sp>
      <p:graphicFrame>
        <p:nvGraphicFramePr>
          <p:cNvPr id="4" name="Table 3"/>
          <p:cNvGraphicFramePr>
            <a:graphicFrameLocks noGrp="1"/>
          </p:cNvGraphicFramePr>
          <p:nvPr>
            <p:extLst>
              <p:ext uri="{D42A27DB-BD31-4B8C-83A1-F6EECF244321}">
                <p14:modId xmlns:p14="http://schemas.microsoft.com/office/powerpoint/2010/main" val="2576299548"/>
              </p:ext>
            </p:extLst>
          </p:nvPr>
        </p:nvGraphicFramePr>
        <p:xfrm>
          <a:off x="1213021" y="1674341"/>
          <a:ext cx="9385428" cy="2392680"/>
        </p:xfrm>
        <a:graphic>
          <a:graphicData uri="http://schemas.openxmlformats.org/drawingml/2006/table">
            <a:tbl>
              <a:tblPr firstRow="1" firstCol="1" bandRow="1">
                <a:tableStyleId>{5C22544A-7EE6-4342-B048-85BDC9FD1C3A}</a:tableStyleId>
              </a:tblPr>
              <a:tblGrid>
                <a:gridCol w="3078480">
                  <a:extLst>
                    <a:ext uri="{9D8B030D-6E8A-4147-A177-3AD203B41FA5}">
                      <a16:colId xmlns:a16="http://schemas.microsoft.com/office/drawing/2014/main" val="20000"/>
                    </a:ext>
                  </a:extLst>
                </a:gridCol>
                <a:gridCol w="3715830">
                  <a:extLst>
                    <a:ext uri="{9D8B030D-6E8A-4147-A177-3AD203B41FA5}">
                      <a16:colId xmlns:a16="http://schemas.microsoft.com/office/drawing/2014/main" val="20002"/>
                    </a:ext>
                  </a:extLst>
                </a:gridCol>
                <a:gridCol w="2591118">
                  <a:extLst>
                    <a:ext uri="{9D8B030D-6E8A-4147-A177-3AD203B41FA5}">
                      <a16:colId xmlns:a16="http://schemas.microsoft.com/office/drawing/2014/main" val="20003"/>
                    </a:ext>
                  </a:extLst>
                </a:gridCol>
              </a:tblGrid>
              <a:tr h="640080">
                <a:tc>
                  <a:txBody>
                    <a:bodyPr/>
                    <a:lstStyle/>
                    <a:p>
                      <a:endParaRPr lang="en-US">
                        <a:latin typeface="Verdana" panose="020B0604030504040204" pitchFamily="34" charset="0"/>
                        <a:ea typeface="Verdana" panose="020B0604030504040204" pitchFamily="34" charset="0"/>
                      </a:endParaRPr>
                    </a:p>
                  </a:txBody>
                  <a:tcPr anchor="ctr"/>
                </a:tc>
                <a:tc>
                  <a:txBody>
                    <a:bodyPr/>
                    <a:lstStyle/>
                    <a:p>
                      <a:pPr algn="l"/>
                      <a:r>
                        <a:rPr lang="en-US">
                          <a:latin typeface="Verdana" panose="020B0604030504040204" pitchFamily="34" charset="0"/>
                          <a:ea typeface="Verdana" panose="020B0604030504040204" pitchFamily="34" charset="0"/>
                        </a:rPr>
                        <a:t>Examples</a:t>
                      </a:r>
                    </a:p>
                  </a:txBody>
                  <a:tcPr anchor="ctr"/>
                </a:tc>
                <a:tc>
                  <a:txBody>
                    <a:bodyPr/>
                    <a:lstStyle/>
                    <a:p>
                      <a:pPr algn="ctr"/>
                      <a:r>
                        <a:rPr lang="en-US">
                          <a:latin typeface="Verdana" panose="020B0604030504040204" pitchFamily="34" charset="0"/>
                          <a:ea typeface="Verdana" panose="020B0604030504040204" pitchFamily="34" charset="0"/>
                        </a:rPr>
                        <a:t>Time to Response</a:t>
                      </a:r>
                    </a:p>
                  </a:txBody>
                  <a:tcPr anchor="ctr"/>
                </a:tc>
                <a:extLst>
                  <a:ext uri="{0D108BD9-81ED-4DB2-BD59-A6C34878D82A}">
                    <a16:rowId xmlns:a16="http://schemas.microsoft.com/office/drawing/2014/main" val="10000"/>
                  </a:ext>
                </a:extLst>
              </a:tr>
              <a:tr h="370840">
                <a:tc>
                  <a:txBody>
                    <a:bodyPr/>
                    <a:lstStyle/>
                    <a:p>
                      <a:r>
                        <a:rPr lang="en-US">
                          <a:latin typeface="Verdana" panose="020B0604030504040204" pitchFamily="34" charset="0"/>
                          <a:ea typeface="Verdana" panose="020B0604030504040204" pitchFamily="34" charset="0"/>
                        </a:rPr>
                        <a:t>Bleeding</a:t>
                      </a:r>
                    </a:p>
                  </a:txBody>
                  <a:tcPr anchor="ctr"/>
                </a:tc>
                <a:tc>
                  <a:txBody>
                    <a:bodyPr/>
                    <a:lstStyle/>
                    <a:p>
                      <a:r>
                        <a:rPr lang="en-US">
                          <a:latin typeface="Verdana"/>
                          <a:ea typeface="Verdana"/>
                        </a:rPr>
                        <a:t>Bladder, GYN, lung, etc.</a:t>
                      </a:r>
                      <a:endParaRPr lang="en-US">
                        <a:latin typeface="Verdana" panose="020B0604030504040204" pitchFamily="34" charset="0"/>
                        <a:ea typeface="Verdana" panose="020B0604030504040204" pitchFamily="34" charset="0"/>
                      </a:endParaRPr>
                    </a:p>
                  </a:txBody>
                  <a:tcPr anchor="ctr"/>
                </a:tc>
                <a:tc>
                  <a:txBody>
                    <a:bodyPr/>
                    <a:lstStyle/>
                    <a:p>
                      <a:r>
                        <a:rPr lang="en-US">
                          <a:latin typeface="Verdana" panose="020B0604030504040204" pitchFamily="34" charset="0"/>
                          <a:ea typeface="Verdana" panose="020B0604030504040204" pitchFamily="34" charset="0"/>
                        </a:rPr>
                        <a:t>days</a:t>
                      </a:r>
                    </a:p>
                  </a:txBody>
                  <a:tcPr anchor="ctr"/>
                </a:tc>
                <a:extLst>
                  <a:ext uri="{0D108BD9-81ED-4DB2-BD59-A6C34878D82A}">
                    <a16:rowId xmlns:a16="http://schemas.microsoft.com/office/drawing/2014/main" val="10001"/>
                  </a:ext>
                </a:extLst>
              </a:tr>
              <a:tr h="370840">
                <a:tc>
                  <a:txBody>
                    <a:bodyPr/>
                    <a:lstStyle/>
                    <a:p>
                      <a:r>
                        <a:rPr lang="en-US">
                          <a:latin typeface="Verdana" panose="020B0604030504040204" pitchFamily="34" charset="0"/>
                          <a:ea typeface="Verdana" panose="020B0604030504040204" pitchFamily="34" charset="0"/>
                        </a:rPr>
                        <a:t>Obstruction</a:t>
                      </a:r>
                    </a:p>
                  </a:txBody>
                  <a:tcPr anchor="ctr"/>
                </a:tc>
                <a:tc>
                  <a:txBody>
                    <a:bodyPr/>
                    <a:lstStyle/>
                    <a:p>
                      <a:r>
                        <a:rPr lang="en-US">
                          <a:latin typeface="Verdana" panose="020B0604030504040204" pitchFamily="34" charset="0"/>
                          <a:ea typeface="Verdana" panose="020B0604030504040204" pitchFamily="34" charset="0"/>
                        </a:rPr>
                        <a:t>SVC, airway, esophagus, </a:t>
                      </a:r>
                    </a:p>
                    <a:p>
                      <a:r>
                        <a:rPr lang="en-US">
                          <a:latin typeface="Verdana" panose="020B0604030504040204" pitchFamily="34" charset="0"/>
                          <a:ea typeface="Verdana" panose="020B0604030504040204" pitchFamily="34" charset="0"/>
                        </a:rPr>
                        <a:t>ureter, bile ducts</a:t>
                      </a:r>
                    </a:p>
                  </a:txBody>
                  <a:tcPr anchor="ctr"/>
                </a:tc>
                <a:tc>
                  <a:txBody>
                    <a:bodyPr/>
                    <a:lstStyle/>
                    <a:p>
                      <a:r>
                        <a:rPr lang="en-US">
                          <a:latin typeface="Verdana" panose="020B0604030504040204" pitchFamily="34" charset="0"/>
                          <a:ea typeface="Verdana" panose="020B0604030504040204" pitchFamily="34" charset="0"/>
                        </a:rPr>
                        <a:t>days - weeks</a:t>
                      </a:r>
                    </a:p>
                  </a:txBody>
                  <a:tcPr anchor="ctr"/>
                </a:tc>
                <a:extLst>
                  <a:ext uri="{0D108BD9-81ED-4DB2-BD59-A6C34878D82A}">
                    <a16:rowId xmlns:a16="http://schemas.microsoft.com/office/drawing/2014/main" val="10002"/>
                  </a:ext>
                </a:extLst>
              </a:tr>
              <a:tr h="370840">
                <a:tc>
                  <a:txBody>
                    <a:bodyPr/>
                    <a:lstStyle/>
                    <a:p>
                      <a:r>
                        <a:rPr lang="en-US">
                          <a:latin typeface="Verdana" panose="020B0604030504040204" pitchFamily="34" charset="0"/>
                          <a:ea typeface="Verdana" panose="020B0604030504040204" pitchFamily="34" charset="0"/>
                        </a:rPr>
                        <a:t>Pain</a:t>
                      </a:r>
                    </a:p>
                  </a:txBody>
                  <a:tcPr anchor="ctr"/>
                </a:tc>
                <a:tc>
                  <a:txBody>
                    <a:bodyPr/>
                    <a:lstStyle/>
                    <a:p>
                      <a:r>
                        <a:rPr lang="en-US">
                          <a:latin typeface="Verdana" panose="020B0604030504040204" pitchFamily="34" charset="0"/>
                          <a:ea typeface="Verdana" panose="020B0604030504040204" pitchFamily="34" charset="0"/>
                        </a:rPr>
                        <a:t>Bone </a:t>
                      </a:r>
                      <a:r>
                        <a:rPr lang="en-US" err="1">
                          <a:latin typeface="Verdana" panose="020B0604030504040204" pitchFamily="34" charset="0"/>
                          <a:ea typeface="Verdana" panose="020B0604030504040204" pitchFamily="34" charset="0"/>
                        </a:rPr>
                        <a:t>mets</a:t>
                      </a:r>
                      <a:r>
                        <a:rPr lang="en-US">
                          <a:latin typeface="Verdana" panose="020B0604030504040204" pitchFamily="34" charset="0"/>
                          <a:ea typeface="Verdana" panose="020B0604030504040204" pitchFamily="34" charset="0"/>
                        </a:rPr>
                        <a:t>, neuropathic pain</a:t>
                      </a:r>
                    </a:p>
                  </a:txBody>
                  <a:tcPr anchor="ctr"/>
                </a:tc>
                <a:tc>
                  <a:txBody>
                    <a:bodyPr/>
                    <a:lstStyle/>
                    <a:p>
                      <a:r>
                        <a:rPr lang="en-US">
                          <a:latin typeface="Verdana" panose="020B0604030504040204" pitchFamily="34" charset="0"/>
                          <a:ea typeface="Verdana" panose="020B0604030504040204" pitchFamily="34" charset="0"/>
                        </a:rPr>
                        <a:t>days - weeks</a:t>
                      </a:r>
                    </a:p>
                  </a:txBody>
                  <a:tcPr anchor="ctr"/>
                </a:tc>
                <a:extLst>
                  <a:ext uri="{0D108BD9-81ED-4DB2-BD59-A6C34878D82A}">
                    <a16:rowId xmlns:a16="http://schemas.microsoft.com/office/drawing/2014/main" val="10003"/>
                  </a:ext>
                </a:extLst>
              </a:tr>
              <a:tr h="370840">
                <a:tc>
                  <a:txBody>
                    <a:bodyPr/>
                    <a:lstStyle/>
                    <a:p>
                      <a:r>
                        <a:rPr lang="en-US">
                          <a:latin typeface="Verdana" panose="020B0604030504040204" pitchFamily="34" charset="0"/>
                          <a:ea typeface="Verdana" panose="020B0604030504040204" pitchFamily="34" charset="0"/>
                        </a:rPr>
                        <a:t>Neurologic Symptoms</a:t>
                      </a:r>
                    </a:p>
                  </a:txBody>
                  <a:tcPr anchor="ctr"/>
                </a:tc>
                <a:tc>
                  <a:txBody>
                    <a:bodyPr/>
                    <a:lstStyle/>
                    <a:p>
                      <a:r>
                        <a:rPr lang="en-US">
                          <a:latin typeface="Verdana" panose="020B0604030504040204" pitchFamily="34" charset="0"/>
                          <a:ea typeface="Verdana" panose="020B0604030504040204" pitchFamily="34" charset="0"/>
                        </a:rPr>
                        <a:t>Cord compression, brain </a:t>
                      </a:r>
                      <a:r>
                        <a:rPr lang="en-US" err="1">
                          <a:latin typeface="Verdana" panose="020B0604030504040204" pitchFamily="34" charset="0"/>
                          <a:ea typeface="Verdana" panose="020B0604030504040204" pitchFamily="34" charset="0"/>
                        </a:rPr>
                        <a:t>mets</a:t>
                      </a:r>
                      <a:endParaRPr lang="en-US">
                        <a:latin typeface="Verdana" panose="020B0604030504040204" pitchFamily="34" charset="0"/>
                        <a:ea typeface="Verdana" panose="020B060403050404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Verdana" panose="020B0604030504040204" pitchFamily="34" charset="0"/>
                          <a:ea typeface="Verdana" panose="020B0604030504040204" pitchFamily="34" charset="0"/>
                        </a:rPr>
                        <a:t>days - weeks</a:t>
                      </a:r>
                    </a:p>
                  </a:txBody>
                  <a:tcPr anchor="ctr"/>
                </a:tc>
                <a:extLst>
                  <a:ext uri="{0D108BD9-81ED-4DB2-BD59-A6C34878D82A}">
                    <a16:rowId xmlns:a16="http://schemas.microsoft.com/office/drawing/2014/main" val="10004"/>
                  </a:ext>
                </a:extLst>
              </a:tr>
            </a:tbl>
          </a:graphicData>
        </a:graphic>
      </p:graphicFrame>
      <p:sp>
        <p:nvSpPr>
          <p:cNvPr id="5" name="TextBox 4"/>
          <p:cNvSpPr txBox="1"/>
          <p:nvPr/>
        </p:nvSpPr>
        <p:spPr>
          <a:xfrm>
            <a:off x="698157" y="4445962"/>
            <a:ext cx="11066431" cy="1938992"/>
          </a:xfrm>
          <a:prstGeom prst="rect">
            <a:avLst/>
          </a:prstGeom>
          <a:noFill/>
        </p:spPr>
        <p:txBody>
          <a:bodyPr wrap="square" rtlCol="0">
            <a:spAutoFit/>
          </a:bodyPr>
          <a:lstStyle/>
          <a:p>
            <a:r>
              <a:rPr lang="en-US" sz="2000" b="1">
                <a:latin typeface="Verdana" panose="020B0604030504040204" pitchFamily="34" charset="0"/>
                <a:ea typeface="Verdana" panose="020B0604030504040204" pitchFamily="34" charset="0"/>
              </a:rPr>
              <a:t>Since time to response is not immediate, we can get ahead of issues (and avoid emergencies) with earlier consultations.</a:t>
            </a:r>
          </a:p>
          <a:p>
            <a:endParaRPr lang="en-US" sz="2000" b="1">
              <a:latin typeface="Verdana" panose="020B0604030504040204" pitchFamily="34" charset="0"/>
              <a:ea typeface="Verdana" panose="020B0604030504040204" pitchFamily="34" charset="0"/>
            </a:endParaRPr>
          </a:p>
          <a:p>
            <a:r>
              <a:rPr lang="en-US" sz="2000" b="1">
                <a:solidFill>
                  <a:srgbClr val="C00000"/>
                </a:solidFill>
                <a:latin typeface="Verdana" panose="020B0604030504040204" pitchFamily="34" charset="0"/>
                <a:ea typeface="Verdana" panose="020B0604030504040204" pitchFamily="34" charset="0"/>
              </a:rPr>
              <a:t>A general rule of thumb is that ~75% of patients who live long enough to respond to palliative RT will have improvement in their symptoms (though in practice, a number of factors can affect this rate).</a:t>
            </a:r>
          </a:p>
        </p:txBody>
      </p:sp>
    </p:spTree>
    <p:extLst>
      <p:ext uri="{BB962C8B-B14F-4D97-AF65-F5344CB8AC3E}">
        <p14:creationId xmlns:p14="http://schemas.microsoft.com/office/powerpoint/2010/main" val="230654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10"/>
            <a:ext cx="12192000" cy="1284890"/>
          </a:xfrm>
        </p:spPr>
        <p:txBody>
          <a:bodyPr>
            <a:noAutofit/>
          </a:bodyPr>
          <a:lstStyle/>
          <a:p>
            <a:r>
              <a:rPr lang="en-US" sz="3600">
                <a:solidFill>
                  <a:srgbClr val="002060"/>
                </a:solidFill>
                <a:latin typeface="Verdana" pitchFamily="34" charset="0"/>
                <a:ea typeface="Verdana" pitchFamily="34" charset="0"/>
              </a:rPr>
              <a:t>Radiation is the Central Modality for Most Physical Symptom Management</a:t>
            </a:r>
            <a:endParaRPr lang="en-US" sz="3600">
              <a:solidFill>
                <a:srgbClr val="002060"/>
              </a:solidFill>
            </a:endParaRPr>
          </a:p>
        </p:txBody>
      </p:sp>
      <p:sp>
        <p:nvSpPr>
          <p:cNvPr id="3" name="Content Placeholder 2"/>
          <p:cNvSpPr>
            <a:spLocks noGrp="1"/>
          </p:cNvSpPr>
          <p:nvPr>
            <p:ph idx="1"/>
          </p:nvPr>
        </p:nvSpPr>
        <p:spPr>
          <a:xfrm>
            <a:off x="609600" y="1600200"/>
            <a:ext cx="11049000" cy="4800600"/>
          </a:xfrm>
        </p:spPr>
        <p:txBody>
          <a:bodyPr>
            <a:normAutofit/>
          </a:bodyPr>
          <a:lstStyle/>
          <a:p>
            <a:r>
              <a:rPr lang="en-US" b="0" i="0">
                <a:solidFill>
                  <a:srgbClr val="232323"/>
                </a:solidFill>
                <a:effectLst/>
                <a:latin typeface="Verdana" panose="020B0604030504040204" pitchFamily="34" charset="0"/>
                <a:ea typeface="Verdana" panose="020B0604030504040204" pitchFamily="34" charset="0"/>
              </a:rPr>
              <a:t>All cancer symptoms exist on a spectrum</a:t>
            </a:r>
            <a:endParaRPr lang="en-US">
              <a:latin typeface="Verdana" panose="020B0604030504040204" pitchFamily="34" charset="0"/>
              <a:ea typeface="Verdana" panose="020B0604030504040204" pitchFamily="34" charset="0"/>
              <a:cs typeface="Verdana" panose="020B0604030504040204" pitchFamily="34" charset="0"/>
            </a:endParaRPr>
          </a:p>
          <a:p>
            <a:pPr algn="l"/>
            <a:endParaRPr lang="en-US" b="0" i="0">
              <a:solidFill>
                <a:srgbClr val="232323"/>
              </a:solidFill>
              <a:effectLst/>
              <a:latin typeface="Verdana" panose="020B0604030504040204" pitchFamily="34" charset="0"/>
              <a:ea typeface="Verdana" panose="020B0604030504040204" pitchFamily="34" charset="0"/>
            </a:endParaRPr>
          </a:p>
          <a:p>
            <a:pPr lvl="1"/>
            <a:endParaRPr lang="en-US" b="0" i="0">
              <a:solidFill>
                <a:srgbClr val="232323"/>
              </a:solidFill>
              <a:effectLst/>
              <a:latin typeface="Verdana" panose="020B0604030504040204" pitchFamily="34" charset="0"/>
              <a:ea typeface="Verdana" panose="020B0604030504040204" pitchFamily="34" charset="0"/>
            </a:endParaRPr>
          </a:p>
        </p:txBody>
      </p:sp>
      <p:sp>
        <p:nvSpPr>
          <p:cNvPr id="4" name="Right Arrow 3"/>
          <p:cNvSpPr/>
          <p:nvPr/>
        </p:nvSpPr>
        <p:spPr>
          <a:xfrm>
            <a:off x="1066800" y="3617447"/>
            <a:ext cx="9906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eft Arrow 4"/>
          <p:cNvSpPr/>
          <p:nvPr/>
        </p:nvSpPr>
        <p:spPr>
          <a:xfrm>
            <a:off x="990600" y="3922247"/>
            <a:ext cx="9906000"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09600" y="2617917"/>
            <a:ext cx="2733118" cy="923330"/>
          </a:xfrm>
          <a:prstGeom prst="rect">
            <a:avLst/>
          </a:prstGeom>
          <a:solidFill>
            <a:srgbClr val="92D050"/>
          </a:solidFill>
        </p:spPr>
        <p:txBody>
          <a:bodyPr wrap="square" rtlCol="0">
            <a:spAutoFit/>
          </a:bodyPr>
          <a:lstStyle/>
          <a:p>
            <a:r>
              <a:rPr lang="en-US" b="1"/>
              <a:t>Mild symptoms</a:t>
            </a:r>
          </a:p>
          <a:p>
            <a:endParaRPr lang="en-US"/>
          </a:p>
          <a:p>
            <a:r>
              <a:rPr lang="en-US"/>
              <a:t>Relatively controlled</a:t>
            </a:r>
          </a:p>
        </p:txBody>
      </p:sp>
      <p:sp>
        <p:nvSpPr>
          <p:cNvPr id="7" name="TextBox 6"/>
          <p:cNvSpPr txBox="1"/>
          <p:nvPr/>
        </p:nvSpPr>
        <p:spPr>
          <a:xfrm>
            <a:off x="533400" y="4303247"/>
            <a:ext cx="2743200" cy="1200329"/>
          </a:xfrm>
          <a:prstGeom prst="rect">
            <a:avLst/>
          </a:prstGeom>
          <a:solidFill>
            <a:schemeClr val="accent1">
              <a:lumMod val="40000"/>
              <a:lumOff val="60000"/>
            </a:schemeClr>
          </a:solidFill>
        </p:spPr>
        <p:txBody>
          <a:bodyPr wrap="square" rtlCol="0">
            <a:spAutoFit/>
          </a:bodyPr>
          <a:lstStyle/>
          <a:p>
            <a:r>
              <a:rPr lang="en-US" b="1"/>
              <a:t>Systemic Therapy Alone</a:t>
            </a:r>
          </a:p>
          <a:p>
            <a:r>
              <a:rPr lang="en-US"/>
              <a:t>no local side effects, but response less likely and often delayed</a:t>
            </a:r>
          </a:p>
        </p:txBody>
      </p:sp>
      <p:sp>
        <p:nvSpPr>
          <p:cNvPr id="8" name="TextBox 7"/>
          <p:cNvSpPr txBox="1"/>
          <p:nvPr/>
        </p:nvSpPr>
        <p:spPr>
          <a:xfrm>
            <a:off x="8458200" y="4303247"/>
            <a:ext cx="3429000" cy="1200329"/>
          </a:xfrm>
          <a:prstGeom prst="rect">
            <a:avLst/>
          </a:prstGeom>
          <a:solidFill>
            <a:schemeClr val="accent1">
              <a:lumMod val="40000"/>
              <a:lumOff val="60000"/>
            </a:schemeClr>
          </a:solidFill>
        </p:spPr>
        <p:txBody>
          <a:bodyPr wrap="square" rtlCol="0">
            <a:spAutoFit/>
          </a:bodyPr>
          <a:lstStyle/>
          <a:p>
            <a:r>
              <a:rPr lang="en-US" b="1"/>
              <a:t>+ Surgery/Invasive Procedure</a:t>
            </a:r>
          </a:p>
          <a:p>
            <a:endParaRPr lang="en-US"/>
          </a:p>
          <a:p>
            <a:r>
              <a:rPr lang="en-US"/>
              <a:t>higher potential for short- or long-term local side effects</a:t>
            </a:r>
          </a:p>
        </p:txBody>
      </p:sp>
      <p:sp>
        <p:nvSpPr>
          <p:cNvPr id="9" name="TextBox 8"/>
          <p:cNvSpPr txBox="1"/>
          <p:nvPr/>
        </p:nvSpPr>
        <p:spPr>
          <a:xfrm>
            <a:off x="4574540" y="2635256"/>
            <a:ext cx="2966720" cy="923330"/>
          </a:xfrm>
          <a:prstGeom prst="rect">
            <a:avLst/>
          </a:prstGeom>
          <a:solidFill>
            <a:srgbClr val="FFC000"/>
          </a:solidFill>
        </p:spPr>
        <p:txBody>
          <a:bodyPr wrap="square" rtlCol="0">
            <a:spAutoFit/>
          </a:bodyPr>
          <a:lstStyle/>
          <a:p>
            <a:r>
              <a:rPr lang="en-US" b="1"/>
              <a:t>Moderate symptoms</a:t>
            </a:r>
          </a:p>
          <a:p>
            <a:endParaRPr lang="en-US"/>
          </a:p>
          <a:p>
            <a:r>
              <a:rPr lang="en-US"/>
              <a:t>Impacting quality of life</a:t>
            </a:r>
          </a:p>
        </p:txBody>
      </p:sp>
      <p:sp>
        <p:nvSpPr>
          <p:cNvPr id="10" name="TextBox 9"/>
          <p:cNvSpPr txBox="1"/>
          <p:nvPr/>
        </p:nvSpPr>
        <p:spPr>
          <a:xfrm>
            <a:off x="8458200" y="2635256"/>
            <a:ext cx="3429000" cy="923330"/>
          </a:xfrm>
          <a:prstGeom prst="rect">
            <a:avLst/>
          </a:prstGeom>
          <a:solidFill>
            <a:schemeClr val="accent2"/>
          </a:solidFill>
        </p:spPr>
        <p:txBody>
          <a:bodyPr wrap="square" rtlCol="0">
            <a:spAutoFit/>
          </a:bodyPr>
          <a:lstStyle/>
          <a:p>
            <a:r>
              <a:rPr lang="en-US" b="1"/>
              <a:t>Severe/life threatening symptoms </a:t>
            </a:r>
            <a:r>
              <a:rPr lang="en-US"/>
              <a:t>or refractory to other treatments</a:t>
            </a:r>
          </a:p>
          <a:p>
            <a:r>
              <a:rPr lang="en-US"/>
              <a:t>Immediate relief needed</a:t>
            </a:r>
          </a:p>
        </p:txBody>
      </p:sp>
      <p:sp>
        <p:nvSpPr>
          <p:cNvPr id="11" name="TextBox 10"/>
          <p:cNvSpPr txBox="1"/>
          <p:nvPr/>
        </p:nvSpPr>
        <p:spPr>
          <a:xfrm>
            <a:off x="4574540" y="4303247"/>
            <a:ext cx="2966720" cy="1200329"/>
          </a:xfrm>
          <a:prstGeom prst="rect">
            <a:avLst/>
          </a:prstGeom>
          <a:solidFill>
            <a:schemeClr val="accent1">
              <a:lumMod val="40000"/>
              <a:lumOff val="60000"/>
            </a:schemeClr>
          </a:solidFill>
        </p:spPr>
        <p:txBody>
          <a:bodyPr wrap="square" rtlCol="0">
            <a:spAutoFit/>
          </a:bodyPr>
          <a:lstStyle/>
          <a:p>
            <a:r>
              <a:rPr lang="en-US" b="1"/>
              <a:t>+ Radiation Therapy</a:t>
            </a:r>
          </a:p>
          <a:p>
            <a:endParaRPr lang="en-US"/>
          </a:p>
          <a:p>
            <a:r>
              <a:rPr lang="en-US"/>
              <a:t>mild-mod potential for short- or long-term local side effects</a:t>
            </a:r>
          </a:p>
        </p:txBody>
      </p:sp>
      <p:sp>
        <p:nvSpPr>
          <p:cNvPr id="12" name="TextBox 11">
            <a:extLst>
              <a:ext uri="{FF2B5EF4-FFF2-40B4-BE49-F238E27FC236}">
                <a16:creationId xmlns:a16="http://schemas.microsoft.com/office/drawing/2014/main" id="{2FE61D2F-1441-4EA3-A164-6A3B4A0DF885}"/>
              </a:ext>
            </a:extLst>
          </p:cNvPr>
          <p:cNvSpPr txBox="1"/>
          <p:nvPr/>
        </p:nvSpPr>
        <p:spPr>
          <a:xfrm>
            <a:off x="3342719" y="5894294"/>
            <a:ext cx="8719294" cy="707886"/>
          </a:xfrm>
          <a:prstGeom prst="rect">
            <a:avLst/>
          </a:prstGeom>
          <a:noFill/>
          <a:ln>
            <a:solidFill>
              <a:srgbClr val="FF0000"/>
            </a:solidFill>
          </a:ln>
        </p:spPr>
        <p:txBody>
          <a:bodyPr wrap="square" lIns="91440" tIns="45720" rIns="91440" bIns="45720" rtlCol="0" anchor="t">
            <a:spAutoFit/>
          </a:bodyPr>
          <a:lstStyle/>
          <a:p>
            <a:pPr lvl="0">
              <a:defRPr/>
            </a:pPr>
            <a:r>
              <a:rPr lang="en-US" sz="2000">
                <a:solidFill>
                  <a:srgbClr val="C00000"/>
                </a:solidFill>
                <a:latin typeface="Verdana" panose="020B0604030504040204" pitchFamily="34" charset="0"/>
                <a:ea typeface="Verdana" panose="020B0604030504040204" pitchFamily="34" charset="0"/>
              </a:rPr>
              <a:t>Before any intervention, goals of care should always be evaluated, and hospice considered, depending on patient’s values and wishes</a:t>
            </a:r>
          </a:p>
        </p:txBody>
      </p:sp>
    </p:spTree>
    <p:extLst>
      <p:ext uri="{BB962C8B-B14F-4D97-AF65-F5344CB8AC3E}">
        <p14:creationId xmlns:p14="http://schemas.microsoft.com/office/powerpoint/2010/main" val="179501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10"/>
            <a:ext cx="12192000" cy="1284890"/>
          </a:xfrm>
        </p:spPr>
        <p:txBody>
          <a:bodyPr>
            <a:noAutofit/>
          </a:bodyPr>
          <a:lstStyle/>
          <a:p>
            <a:r>
              <a:rPr lang="en-US" sz="3600" b="1">
                <a:solidFill>
                  <a:schemeClr val="tx2"/>
                </a:solidFill>
                <a:latin typeface="Verdana" pitchFamily="34" charset="0"/>
                <a:ea typeface="Verdana" pitchFamily="34" charset="0"/>
                <a:cs typeface="Verdana" pitchFamily="34" charset="0"/>
              </a:rPr>
              <a:t>Medical Management of Symptoms </a:t>
            </a:r>
            <a:br>
              <a:rPr lang="en-US" sz="3600" b="1">
                <a:solidFill>
                  <a:schemeClr val="tx2"/>
                </a:solidFill>
                <a:latin typeface="Verdana" pitchFamily="34" charset="0"/>
                <a:ea typeface="Verdana" pitchFamily="34" charset="0"/>
                <a:cs typeface="Verdana" pitchFamily="34" charset="0"/>
              </a:rPr>
            </a:br>
            <a:r>
              <a:rPr lang="en-US" sz="3600" b="1">
                <a:solidFill>
                  <a:schemeClr val="tx2"/>
                </a:solidFill>
                <a:latin typeface="Verdana" pitchFamily="34" charset="0"/>
                <a:ea typeface="Verdana" pitchFamily="34" charset="0"/>
                <a:cs typeface="Verdana" pitchFamily="34" charset="0"/>
              </a:rPr>
              <a:t>During or After Palliative RT</a:t>
            </a:r>
            <a:endParaRPr lang="en-US" sz="3600"/>
          </a:p>
        </p:txBody>
      </p:sp>
      <p:sp>
        <p:nvSpPr>
          <p:cNvPr id="3" name="Content Placeholder 2"/>
          <p:cNvSpPr>
            <a:spLocks noGrp="1"/>
          </p:cNvSpPr>
          <p:nvPr>
            <p:ph idx="1"/>
          </p:nvPr>
        </p:nvSpPr>
        <p:spPr>
          <a:xfrm>
            <a:off x="1143000" y="1627094"/>
            <a:ext cx="9906000" cy="5029200"/>
          </a:xfrm>
        </p:spPr>
        <p:txBody>
          <a:bodyPr vert="horz" lIns="91440" tIns="45720" rIns="91440" bIns="45720" rtlCol="0" anchor="t">
            <a:normAutofit/>
          </a:bodyPr>
          <a:lstStyle/>
          <a:p>
            <a:r>
              <a:rPr lang="en-US" sz="2800">
                <a:latin typeface="Verdana"/>
                <a:ea typeface="Verdana"/>
              </a:rPr>
              <a:t>Symptom relief is often gradual</a:t>
            </a:r>
            <a:r>
              <a:rPr lang="en-US" sz="2800">
                <a:latin typeface="Verdana"/>
                <a:ea typeface="Verdana"/>
                <a:sym typeface="Wingdings" panose="05000000000000000000" pitchFamily="2" charset="2"/>
              </a:rPr>
              <a:t> </a:t>
            </a:r>
          </a:p>
          <a:p>
            <a:pPr lvl="1"/>
            <a:r>
              <a:rPr lang="en-US" sz="2400">
                <a:latin typeface="Verdana"/>
                <a:ea typeface="Verdana"/>
              </a:rPr>
              <a:t>ongoing medical management of symptoms, and support from other involved physicians, is helpful.</a:t>
            </a:r>
          </a:p>
          <a:p>
            <a:endParaRPr lang="en-US" sz="2800">
              <a:latin typeface="Verdana"/>
              <a:ea typeface="Verdana"/>
            </a:endParaRPr>
          </a:p>
          <a:p>
            <a:r>
              <a:rPr lang="en-US" sz="2800">
                <a:latin typeface="Verdana"/>
                <a:ea typeface="Verdana"/>
              </a:rPr>
              <a:t>Communication between services for titration of opioids, steroids, AEDs, </a:t>
            </a:r>
            <a:r>
              <a:rPr lang="en-US" sz="2800" err="1">
                <a:latin typeface="Verdana"/>
                <a:ea typeface="Verdana"/>
              </a:rPr>
              <a:t>etc</a:t>
            </a:r>
            <a:endParaRPr lang="en-US" sz="280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4686042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10"/>
            <a:ext cx="12192000" cy="1284890"/>
          </a:xfrm>
        </p:spPr>
        <p:txBody>
          <a:bodyPr>
            <a:noAutofit/>
          </a:bodyPr>
          <a:lstStyle/>
          <a:p>
            <a:r>
              <a:rPr lang="en-US" sz="3600" b="1">
                <a:solidFill>
                  <a:schemeClr val="tx2"/>
                </a:solidFill>
                <a:latin typeface="Verdana" pitchFamily="34" charset="0"/>
                <a:ea typeface="Verdana" pitchFamily="34" charset="0"/>
                <a:cs typeface="Verdana" pitchFamily="34" charset="0"/>
              </a:rPr>
              <a:t>Differentiating Palliative RT Indications </a:t>
            </a:r>
            <a:br>
              <a:rPr lang="en-US" sz="3600" b="1">
                <a:solidFill>
                  <a:schemeClr val="tx2"/>
                </a:solidFill>
                <a:latin typeface="Verdana" pitchFamily="34" charset="0"/>
                <a:ea typeface="Verdana" pitchFamily="34" charset="0"/>
                <a:cs typeface="Verdana" pitchFamily="34" charset="0"/>
              </a:rPr>
            </a:br>
            <a:r>
              <a:rPr lang="en-US" sz="3600" b="1">
                <a:solidFill>
                  <a:schemeClr val="tx2"/>
                </a:solidFill>
                <a:latin typeface="Verdana" pitchFamily="34" charset="0"/>
                <a:ea typeface="Verdana" pitchFamily="34" charset="0"/>
                <a:cs typeface="Verdana" pitchFamily="34" charset="0"/>
              </a:rPr>
              <a:t>from Curative RT Toxicities</a:t>
            </a:r>
            <a:endParaRPr lang="en-US" sz="3600"/>
          </a:p>
        </p:txBody>
      </p:sp>
      <p:sp>
        <p:nvSpPr>
          <p:cNvPr id="3" name="Content Placeholder 2"/>
          <p:cNvSpPr>
            <a:spLocks noGrp="1"/>
          </p:cNvSpPr>
          <p:nvPr>
            <p:ph idx="1"/>
          </p:nvPr>
        </p:nvSpPr>
        <p:spPr>
          <a:xfrm>
            <a:off x="1143000" y="1627094"/>
            <a:ext cx="9906000" cy="5029200"/>
          </a:xfrm>
        </p:spPr>
        <p:txBody>
          <a:bodyPr vert="horz" lIns="91440" tIns="45720" rIns="91440" bIns="45720" rtlCol="0" anchor="t">
            <a:normAutofit lnSpcReduction="10000"/>
          </a:bodyPr>
          <a:lstStyle/>
          <a:p>
            <a:r>
              <a:rPr lang="en-US">
                <a:latin typeface="Verdana"/>
                <a:ea typeface="Verdana"/>
              </a:rPr>
              <a:t>The same symptoms that radiation can effectively alleviate, it can also cause as late toxicity after high dose curative treatments.</a:t>
            </a:r>
          </a:p>
          <a:p>
            <a:pPr lvl="1"/>
            <a:endParaRPr lang="en-US">
              <a:latin typeface="Verdana"/>
              <a:ea typeface="Verdana"/>
            </a:endParaRPr>
          </a:p>
          <a:p>
            <a:pPr lvl="1"/>
            <a:r>
              <a:rPr lang="en-US">
                <a:latin typeface="Verdana"/>
                <a:ea typeface="Verdana"/>
              </a:rPr>
              <a:t>e.g. bleeding from RT proctitis vs. rectal cancer</a:t>
            </a:r>
          </a:p>
          <a:p>
            <a:pPr lvl="1"/>
            <a:r>
              <a:rPr lang="en-US">
                <a:latin typeface="Verdana"/>
                <a:ea typeface="Verdana"/>
              </a:rPr>
              <a:t>e.g. dyspnea from RT fibrosis vs. lung cancer</a:t>
            </a:r>
          </a:p>
          <a:p>
            <a:pPr marL="0" indent="0">
              <a:buNone/>
            </a:pPr>
            <a:endParaRPr lang="en-US">
              <a:latin typeface="Verdana" panose="020B0604030504040204" pitchFamily="34" charset="0"/>
              <a:ea typeface="Verdana" panose="020B0604030504040204" pitchFamily="34" charset="0"/>
            </a:endParaRPr>
          </a:p>
          <a:p>
            <a:r>
              <a:rPr lang="en-US">
                <a:latin typeface="Verdana" panose="020B0604030504040204" pitchFamily="34" charset="0"/>
                <a:ea typeface="Verdana" panose="020B0604030504040204" pitchFamily="34" charset="0"/>
              </a:rPr>
              <a:t>This does not mean that radiation will make a cancer-induced symptom worse.</a:t>
            </a:r>
          </a:p>
          <a:p>
            <a:pPr lvl="1"/>
            <a:r>
              <a:rPr lang="en-US" sz="2600">
                <a:latin typeface="Verdana" panose="020B0604030504040204" pitchFamily="34" charset="0"/>
                <a:ea typeface="Verdana" panose="020B0604030504040204" pitchFamily="34" charset="0"/>
              </a:rPr>
              <a:t>Most tumors respond to RT.</a:t>
            </a:r>
          </a:p>
        </p:txBody>
      </p:sp>
    </p:spTree>
    <p:extLst>
      <p:ext uri="{BB962C8B-B14F-4D97-AF65-F5344CB8AC3E}">
        <p14:creationId xmlns:p14="http://schemas.microsoft.com/office/powerpoint/2010/main" val="1775373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10"/>
            <a:ext cx="12192000" cy="1284890"/>
          </a:xfrm>
        </p:spPr>
        <p:txBody>
          <a:bodyPr>
            <a:noAutofit/>
          </a:bodyPr>
          <a:lstStyle/>
          <a:p>
            <a:r>
              <a:rPr lang="en-US" sz="3600" b="1">
                <a:solidFill>
                  <a:schemeClr val="tx2"/>
                </a:solidFill>
                <a:latin typeface="Verdana" pitchFamily="34" charset="0"/>
                <a:ea typeface="Verdana" pitchFamily="34" charset="0"/>
                <a:cs typeface="Verdana" pitchFamily="34" charset="0"/>
              </a:rPr>
              <a:t>Risk of Toxicity </a:t>
            </a:r>
            <a:r>
              <a:rPr lang="en-US" sz="3600">
                <a:solidFill>
                  <a:schemeClr val="tx2"/>
                </a:solidFill>
                <a:latin typeface="Verdana" pitchFamily="34" charset="0"/>
                <a:ea typeface="Verdana" pitchFamily="34" charset="0"/>
                <a:cs typeface="Verdana" pitchFamily="34" charset="0"/>
              </a:rPr>
              <a:t>from </a:t>
            </a:r>
            <a:r>
              <a:rPr lang="en-US" sz="3600" b="1">
                <a:solidFill>
                  <a:schemeClr val="tx2"/>
                </a:solidFill>
                <a:latin typeface="Verdana" pitchFamily="34" charset="0"/>
                <a:ea typeface="Verdana" pitchFamily="34" charset="0"/>
                <a:cs typeface="Verdana" pitchFamily="34" charset="0"/>
              </a:rPr>
              <a:t>Palliative RT</a:t>
            </a:r>
            <a:endParaRPr lang="en-US" sz="3600"/>
          </a:p>
        </p:txBody>
      </p:sp>
      <p:sp>
        <p:nvSpPr>
          <p:cNvPr id="3" name="Content Placeholder 2"/>
          <p:cNvSpPr>
            <a:spLocks noGrp="1"/>
          </p:cNvSpPr>
          <p:nvPr>
            <p:ph idx="1"/>
          </p:nvPr>
        </p:nvSpPr>
        <p:spPr>
          <a:xfrm>
            <a:off x="629770" y="1286435"/>
            <a:ext cx="10932459" cy="4097473"/>
          </a:xfrm>
        </p:spPr>
        <p:txBody>
          <a:bodyPr>
            <a:normAutofit fontScale="85000" lnSpcReduction="20000"/>
          </a:bodyPr>
          <a:lstStyle/>
          <a:p>
            <a:pPr>
              <a:spcBef>
                <a:spcPts val="200"/>
              </a:spcBef>
              <a:spcAft>
                <a:spcPts val="400"/>
              </a:spcAft>
            </a:pPr>
            <a:r>
              <a:rPr lang="en-US" sz="2800">
                <a:latin typeface="Verdana" panose="020B0604030504040204" pitchFamily="34" charset="0"/>
                <a:ea typeface="Verdana" panose="020B0604030504040204" pitchFamily="34" charset="0"/>
                <a:cs typeface="Verdana" panose="020B0604030504040204" pitchFamily="34" charset="0"/>
              </a:rPr>
              <a:t>Depends on RT dose, treatment technique, and normal organs in proximity to site of treatment</a:t>
            </a:r>
          </a:p>
          <a:p>
            <a:pPr>
              <a:spcBef>
                <a:spcPts val="200"/>
              </a:spcBef>
              <a:spcAft>
                <a:spcPts val="400"/>
              </a:spcAft>
            </a:pPr>
            <a:endParaRPr lang="en-US" b="1">
              <a:latin typeface="Verdana" panose="020B0604030504040204" pitchFamily="34" charset="0"/>
              <a:ea typeface="Verdana" panose="020B0604030504040204" pitchFamily="34" charset="0"/>
              <a:cs typeface="Verdana" panose="020B0604030504040204" pitchFamily="34" charset="0"/>
            </a:endParaRPr>
          </a:p>
          <a:p>
            <a:pPr>
              <a:spcBef>
                <a:spcPts val="200"/>
              </a:spcBef>
              <a:spcAft>
                <a:spcPts val="400"/>
              </a:spcAft>
            </a:pPr>
            <a:r>
              <a:rPr lang="en-US" sz="2800">
                <a:latin typeface="Verdana" panose="020B0604030504040204" pitchFamily="34" charset="0"/>
                <a:ea typeface="Verdana" panose="020B0604030504040204" pitchFamily="34" charset="0"/>
                <a:cs typeface="Verdana" panose="020B0604030504040204" pitchFamily="34" charset="0"/>
              </a:rPr>
              <a:t>Short-term (acute) toxicity is generally mild and readily controlled with supportive medications. Examples: </a:t>
            </a:r>
          </a:p>
          <a:p>
            <a:pPr lvl="1">
              <a:spcBef>
                <a:spcPts val="200"/>
              </a:spcBef>
              <a:spcAft>
                <a:spcPts val="400"/>
              </a:spcAft>
            </a:pPr>
            <a:r>
              <a:rPr lang="en-US" sz="2400">
                <a:latin typeface="Verdana" panose="020B0604030504040204" pitchFamily="34" charset="0"/>
                <a:ea typeface="Verdana" panose="020B0604030504040204" pitchFamily="34" charset="0"/>
                <a:cs typeface="Verdana" panose="020B0604030504040204" pitchFamily="34" charset="0"/>
              </a:rPr>
              <a:t>A few days of dysphagia after T-spine conventional RT</a:t>
            </a:r>
          </a:p>
          <a:p>
            <a:pPr lvl="1">
              <a:spcBef>
                <a:spcPts val="200"/>
              </a:spcBef>
              <a:spcAft>
                <a:spcPts val="400"/>
              </a:spcAft>
            </a:pPr>
            <a:r>
              <a:rPr lang="en-US" sz="2400">
                <a:latin typeface="Verdana" panose="020B0604030504040204" pitchFamily="34" charset="0"/>
                <a:ea typeface="Verdana" panose="020B0604030504040204" pitchFamily="34" charset="0"/>
                <a:cs typeface="Verdana" panose="020B0604030504040204" pitchFamily="34" charset="0"/>
              </a:rPr>
              <a:t>Nausea from L-spine radiation</a:t>
            </a:r>
          </a:p>
          <a:p>
            <a:pPr>
              <a:spcBef>
                <a:spcPts val="200"/>
              </a:spcBef>
              <a:spcAft>
                <a:spcPts val="400"/>
              </a:spcAft>
            </a:pPr>
            <a:endParaRPr lang="en-US" b="1">
              <a:latin typeface="Verdana" panose="020B0604030504040204" pitchFamily="34" charset="0"/>
              <a:ea typeface="Verdana" panose="020B0604030504040204" pitchFamily="34" charset="0"/>
              <a:cs typeface="Verdana" panose="020B0604030504040204" pitchFamily="34" charset="0"/>
            </a:endParaRPr>
          </a:p>
          <a:p>
            <a:pPr>
              <a:spcBef>
                <a:spcPts val="200"/>
              </a:spcBef>
              <a:spcAft>
                <a:spcPts val="400"/>
              </a:spcAft>
            </a:pPr>
            <a:r>
              <a:rPr lang="en-US" sz="2800">
                <a:latin typeface="Verdana" panose="020B0604030504040204" pitchFamily="34" charset="0"/>
                <a:ea typeface="Verdana" panose="020B0604030504040204" pitchFamily="34" charset="0"/>
                <a:cs typeface="Verdana" panose="020B0604030504040204" pitchFamily="34" charset="0"/>
              </a:rPr>
              <a:t>Long-term (late) toxicity is generally uncommon, with some exceptions:</a:t>
            </a:r>
          </a:p>
          <a:p>
            <a:pPr lvl="1">
              <a:spcBef>
                <a:spcPts val="200"/>
              </a:spcBef>
              <a:spcAft>
                <a:spcPts val="400"/>
              </a:spcAft>
            </a:pPr>
            <a:r>
              <a:rPr lang="en-US" sz="2400">
                <a:latin typeface="Verdana" panose="020B0604030504040204" pitchFamily="34" charset="0"/>
                <a:ea typeface="Verdana" panose="020B0604030504040204" pitchFamily="34" charset="0"/>
                <a:cs typeface="Verdana" panose="020B0604030504040204" pitchFamily="34" charset="0"/>
              </a:rPr>
              <a:t>Neurocognitive side effects from whole brain RT</a:t>
            </a:r>
          </a:p>
          <a:p>
            <a:pPr lvl="1">
              <a:spcBef>
                <a:spcPts val="200"/>
              </a:spcBef>
              <a:spcAft>
                <a:spcPts val="400"/>
              </a:spcAft>
            </a:pPr>
            <a:r>
              <a:rPr lang="en-US" sz="2400">
                <a:latin typeface="Verdana" panose="020B0604030504040204" pitchFamily="34" charset="0"/>
                <a:ea typeface="Verdana" panose="020B0604030504040204" pitchFamily="34" charset="0"/>
                <a:cs typeface="Verdana" panose="020B0604030504040204" pitchFamily="34" charset="0"/>
              </a:rPr>
              <a:t>Compression fractures from spine SBRT</a:t>
            </a:r>
          </a:p>
        </p:txBody>
      </p:sp>
      <p:sp>
        <p:nvSpPr>
          <p:cNvPr id="4" name="TextBox 3">
            <a:extLst>
              <a:ext uri="{FF2B5EF4-FFF2-40B4-BE49-F238E27FC236}">
                <a16:creationId xmlns:a16="http://schemas.microsoft.com/office/drawing/2014/main" id="{09347D6A-118D-C30E-38DE-D262AD463747}"/>
              </a:ext>
            </a:extLst>
          </p:cNvPr>
          <p:cNvSpPr txBox="1"/>
          <p:nvPr/>
        </p:nvSpPr>
        <p:spPr>
          <a:xfrm>
            <a:off x="3402105" y="5558721"/>
            <a:ext cx="8686799" cy="1200329"/>
          </a:xfrm>
          <a:prstGeom prst="rect">
            <a:avLst/>
          </a:prstGeom>
          <a:noFill/>
          <a:ln>
            <a:solidFill>
              <a:srgbClr val="FF0000"/>
            </a:solidFill>
          </a:ln>
        </p:spPr>
        <p:txBody>
          <a:bodyPr wrap="square" rtlCol="0">
            <a:spAutoFit/>
          </a:bodyPr>
          <a:lstStyle/>
          <a:p>
            <a:r>
              <a:rPr lang="en-US" sz="2400">
                <a:solidFill>
                  <a:srgbClr val="FF0000"/>
                </a:solidFill>
                <a:latin typeface="Verdana" panose="020B0604030504040204" pitchFamily="34" charset="0"/>
                <a:ea typeface="Verdana" panose="020B0604030504040204" pitchFamily="34" charset="0"/>
              </a:rPr>
              <a:t>The </a:t>
            </a:r>
            <a:r>
              <a:rPr lang="en-US" sz="2400" err="1">
                <a:solidFill>
                  <a:srgbClr val="FF0000"/>
                </a:solidFill>
                <a:latin typeface="Verdana" panose="020B0604030504040204" pitchFamily="34" charset="0"/>
                <a:ea typeface="Verdana" panose="020B0604030504040204" pitchFamily="34" charset="0"/>
              </a:rPr>
              <a:t>risk:benefit</a:t>
            </a:r>
            <a:r>
              <a:rPr lang="en-US" sz="2400">
                <a:solidFill>
                  <a:srgbClr val="FF0000"/>
                </a:solidFill>
                <a:latin typeface="Verdana" panose="020B0604030504040204" pitchFamily="34" charset="0"/>
                <a:ea typeface="Verdana" panose="020B0604030504040204" pitchFamily="34" charset="0"/>
              </a:rPr>
              <a:t> ratio of palliative RT should always be carefully weighed, but generally favors treatment due to the worse symptoms from unchecked tumor growth</a:t>
            </a:r>
          </a:p>
        </p:txBody>
      </p:sp>
    </p:spTree>
    <p:extLst>
      <p:ext uri="{BB962C8B-B14F-4D97-AF65-F5344CB8AC3E}">
        <p14:creationId xmlns:p14="http://schemas.microsoft.com/office/powerpoint/2010/main" val="37410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1C47E-CA69-40BD-B3F3-83492CDFF29B}"/>
              </a:ext>
            </a:extLst>
          </p:cNvPr>
          <p:cNvSpPr>
            <a:spLocks noGrp="1"/>
          </p:cNvSpPr>
          <p:nvPr>
            <p:ph type="title"/>
          </p:nvPr>
        </p:nvSpPr>
        <p:spPr>
          <a:xfrm>
            <a:off x="0" y="0"/>
            <a:ext cx="12192000" cy="1325563"/>
          </a:xfrm>
        </p:spPr>
        <p:txBody>
          <a:bodyPr>
            <a:normAutofit/>
          </a:bodyPr>
          <a:lstStyle/>
          <a:p>
            <a:pPr algn="ctr"/>
            <a:r>
              <a:rPr lang="en-US" sz="3800" b="1">
                <a:solidFill>
                  <a:srgbClr val="002060"/>
                </a:solidFill>
                <a:latin typeface="Verdana" panose="020B0604030504040204" pitchFamily="34" charset="0"/>
                <a:ea typeface="Verdana" panose="020B0604030504040204" pitchFamily="34" charset="0"/>
              </a:rPr>
              <a:t>Learning Objectives</a:t>
            </a:r>
          </a:p>
        </p:txBody>
      </p:sp>
      <p:sp>
        <p:nvSpPr>
          <p:cNvPr id="3" name="Content Placeholder 2">
            <a:extLst>
              <a:ext uri="{FF2B5EF4-FFF2-40B4-BE49-F238E27FC236}">
                <a16:creationId xmlns:a16="http://schemas.microsoft.com/office/drawing/2014/main" id="{78C7D45F-B10D-4764-B777-2567166082C7}"/>
              </a:ext>
            </a:extLst>
          </p:cNvPr>
          <p:cNvSpPr>
            <a:spLocks noGrp="1"/>
          </p:cNvSpPr>
          <p:nvPr>
            <p:ph idx="1"/>
          </p:nvPr>
        </p:nvSpPr>
        <p:spPr>
          <a:xfrm>
            <a:off x="659614" y="1325563"/>
            <a:ext cx="5862194" cy="5264740"/>
          </a:xfrm>
        </p:spPr>
        <p:txBody>
          <a:bodyPr>
            <a:normAutofit/>
          </a:bodyPr>
          <a:lstStyle/>
          <a:p>
            <a:r>
              <a:rPr lang="en-US" sz="2800">
                <a:solidFill>
                  <a:schemeClr val="tx1">
                    <a:lumMod val="85000"/>
                    <a:lumOff val="15000"/>
                  </a:schemeClr>
                </a:solidFill>
                <a:latin typeface="Verdana" pitchFamily="34" charset="0"/>
                <a:ea typeface="Verdana" pitchFamily="34" charset="0"/>
                <a:cs typeface="Verdana" pitchFamily="34" charset="0"/>
              </a:rPr>
              <a:t>Understand the value of radiation therapy in cancer management</a:t>
            </a:r>
          </a:p>
          <a:p>
            <a:endParaRPr lang="en-US" sz="2800">
              <a:solidFill>
                <a:schemeClr val="tx1">
                  <a:lumMod val="85000"/>
                  <a:lumOff val="15000"/>
                </a:schemeClr>
              </a:solidFill>
              <a:latin typeface="Verdana" pitchFamily="34" charset="0"/>
              <a:ea typeface="Verdana" pitchFamily="34" charset="0"/>
              <a:cs typeface="Verdana" pitchFamily="34" charset="0"/>
            </a:endParaRPr>
          </a:p>
          <a:p>
            <a:r>
              <a:rPr lang="en-US" sz="2800">
                <a:solidFill>
                  <a:schemeClr val="tx1">
                    <a:lumMod val="85000"/>
                    <a:lumOff val="15000"/>
                  </a:schemeClr>
                </a:solidFill>
                <a:latin typeface="Verdana" pitchFamily="34" charset="0"/>
                <a:ea typeface="Verdana" pitchFamily="34" charset="0"/>
                <a:cs typeface="Verdana" pitchFamily="34" charset="0"/>
              </a:rPr>
              <a:t>Review fundamental principles of palliative radiation therapy</a:t>
            </a:r>
          </a:p>
          <a:p>
            <a:endParaRPr lang="en-US" sz="2800">
              <a:solidFill>
                <a:schemeClr val="tx1">
                  <a:lumMod val="85000"/>
                  <a:lumOff val="15000"/>
                </a:schemeClr>
              </a:solidFill>
              <a:latin typeface="Verdana" pitchFamily="34" charset="0"/>
              <a:ea typeface="Verdana" pitchFamily="34" charset="0"/>
              <a:cs typeface="Verdana" pitchFamily="34" charset="0"/>
            </a:endParaRPr>
          </a:p>
          <a:p>
            <a:r>
              <a:rPr lang="en-US" sz="2800">
                <a:latin typeface="Verdana" panose="020B0604030504040204" pitchFamily="34" charset="0"/>
                <a:ea typeface="Verdana" panose="020B0604030504040204" pitchFamily="34" charset="0"/>
              </a:rPr>
              <a:t>Consider best practices for triaging inpatient referrals for palliative radiation therapy</a:t>
            </a:r>
            <a:endParaRPr lang="en-US" sz="2800">
              <a:solidFill>
                <a:schemeClr val="tx1">
                  <a:lumMod val="85000"/>
                  <a:lumOff val="15000"/>
                </a:schemeClr>
              </a:solidFill>
              <a:latin typeface="Verdana" pitchFamily="34" charset="0"/>
              <a:ea typeface="Verdana" pitchFamily="34" charset="0"/>
              <a:cs typeface="Verdana" pitchFamily="34" charset="0"/>
            </a:endParaRPr>
          </a:p>
        </p:txBody>
      </p:sp>
      <p:pic>
        <p:nvPicPr>
          <p:cNvPr id="4" name="Picture 2" descr="Image result for truebeam">
            <a:extLst>
              <a:ext uri="{FF2B5EF4-FFF2-40B4-BE49-F238E27FC236}">
                <a16:creationId xmlns:a16="http://schemas.microsoft.com/office/drawing/2014/main" id="{0AA8B97B-3D5D-0E02-5FA1-D9B30293584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44638" y="1923416"/>
            <a:ext cx="5284531" cy="3524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2696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noAutofit/>
          </a:bodyPr>
          <a:lstStyle/>
          <a:p>
            <a:r>
              <a:rPr lang="en-US" sz="3400" b="1">
                <a:latin typeface="Verdana" panose="020B0604030504040204" pitchFamily="34" charset="0"/>
                <a:ea typeface="Verdana" panose="020B0604030504040204" pitchFamily="34" charset="0"/>
              </a:rPr>
              <a:t>How Should Radiation Toxicity Be Managed?</a:t>
            </a:r>
          </a:p>
        </p:txBody>
      </p:sp>
      <p:sp>
        <p:nvSpPr>
          <p:cNvPr id="3" name="Content Placeholder 2"/>
          <p:cNvSpPr>
            <a:spLocks noGrp="1"/>
          </p:cNvSpPr>
          <p:nvPr>
            <p:ph idx="1"/>
          </p:nvPr>
        </p:nvSpPr>
        <p:spPr>
          <a:xfrm>
            <a:off x="609600" y="1371601"/>
            <a:ext cx="10972800" cy="5185954"/>
          </a:xfrm>
        </p:spPr>
        <p:txBody>
          <a:bodyPr vert="horz" lIns="91440" tIns="45720" rIns="91440" bIns="45720" rtlCol="0" anchor="t">
            <a:noAutofit/>
          </a:bodyPr>
          <a:lstStyle/>
          <a:p>
            <a:r>
              <a:rPr lang="en-US" sz="2400">
                <a:latin typeface="Verdana"/>
                <a:ea typeface="Verdana"/>
              </a:rPr>
              <a:t>The cause of toxicity in oncology are often multifactorial, and commonly misclassified. Multidisciplinary involvement will lead to the most accurate diagnosis and best management. </a:t>
            </a:r>
          </a:p>
          <a:p>
            <a:endParaRPr lang="en-US" sz="2400" b="1">
              <a:latin typeface="Verdana"/>
              <a:ea typeface="Verdana"/>
            </a:endParaRPr>
          </a:p>
          <a:p>
            <a:endParaRPr lang="en-US" sz="2400" b="1">
              <a:latin typeface="Verdana"/>
              <a:ea typeface="Verdana"/>
            </a:endParaRPr>
          </a:p>
          <a:p>
            <a:r>
              <a:rPr lang="en-US" sz="2400" b="1">
                <a:latin typeface="Verdana"/>
                <a:ea typeface="Verdana"/>
              </a:rPr>
              <a:t>Anytime </a:t>
            </a:r>
            <a:r>
              <a:rPr lang="en-US" sz="2400" b="1">
                <a:latin typeface="Verdana" panose="020B0604030504040204" pitchFamily="34" charset="0"/>
                <a:ea typeface="Verdana" panose="020B0604030504040204" pitchFamily="34" charset="0"/>
              </a:rPr>
              <a:t>radiation-induced toxicity is suspected, it is best to discuss with the radiation oncologist.</a:t>
            </a:r>
          </a:p>
          <a:p>
            <a:pPr lvl="1"/>
            <a:endParaRPr lang="en-US" sz="2400">
              <a:latin typeface="Verdana"/>
              <a:ea typeface="Verdana"/>
            </a:endParaRPr>
          </a:p>
          <a:p>
            <a:pPr lvl="1"/>
            <a:r>
              <a:rPr lang="en-US" sz="2000">
                <a:latin typeface="Verdana"/>
                <a:ea typeface="Verdana"/>
              </a:rPr>
              <a:t>Knowledge of RT toxicity risk based on dose delivered, tissue irradiated, and time course since RT.</a:t>
            </a:r>
          </a:p>
          <a:p>
            <a:pPr lvl="1"/>
            <a:r>
              <a:rPr lang="en-US" sz="2000">
                <a:latin typeface="Verdana"/>
                <a:ea typeface="Verdana"/>
              </a:rPr>
              <a:t>Trained in appropriate management of RT toxicity.</a:t>
            </a:r>
          </a:p>
          <a:p>
            <a:pPr marL="457200" lvl="1" indent="0">
              <a:buNone/>
            </a:pPr>
            <a:endParaRPr lang="en-US" sz="2400">
              <a:latin typeface="Verdana"/>
              <a:ea typeface="Verdana"/>
            </a:endParaRPr>
          </a:p>
        </p:txBody>
      </p:sp>
    </p:spTree>
    <p:extLst>
      <p:ext uri="{BB962C8B-B14F-4D97-AF65-F5344CB8AC3E}">
        <p14:creationId xmlns:p14="http://schemas.microsoft.com/office/powerpoint/2010/main" val="7549304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93577"/>
            <a:ext cx="12192000" cy="1398494"/>
          </a:xfrm>
        </p:spPr>
        <p:txBody>
          <a:bodyPr>
            <a:normAutofit fontScale="90000"/>
          </a:bodyPr>
          <a:lstStyle/>
          <a:p>
            <a:pPr algn="ctr"/>
            <a:r>
              <a:rPr lang="en-US" sz="5000" i="1">
                <a:solidFill>
                  <a:schemeClr val="tx2"/>
                </a:solidFill>
                <a:latin typeface="Verdana" pitchFamily="34" charset="0"/>
                <a:ea typeface="Verdana" pitchFamily="34" charset="0"/>
                <a:cs typeface="Verdana" pitchFamily="34" charset="0"/>
              </a:rPr>
              <a:t>Triaging Patients for Palliative Radiation Therapy </a:t>
            </a:r>
          </a:p>
        </p:txBody>
      </p:sp>
      <p:sp>
        <p:nvSpPr>
          <p:cNvPr id="3" name="TextBox 2"/>
          <p:cNvSpPr txBox="1"/>
          <p:nvPr/>
        </p:nvSpPr>
        <p:spPr>
          <a:xfrm>
            <a:off x="2164976" y="4630271"/>
            <a:ext cx="8077200" cy="830997"/>
          </a:xfrm>
          <a:prstGeom prst="rect">
            <a:avLst/>
          </a:prstGeom>
          <a:noFill/>
          <a:ln w="38100">
            <a:solidFill>
              <a:schemeClr val="tx1"/>
            </a:solidFill>
          </a:ln>
        </p:spPr>
        <p:txBody>
          <a:bodyPr wrap="square" rtlCol="0">
            <a:spAutoFit/>
          </a:bodyPr>
          <a:lstStyle/>
          <a:p>
            <a:r>
              <a:rPr lang="en-US" sz="2400" b="1">
                <a:latin typeface="Verdana" panose="020B0604030504040204" pitchFamily="34" charset="0"/>
                <a:ea typeface="Verdana" panose="020B0604030504040204" pitchFamily="34" charset="0"/>
              </a:rPr>
              <a:t>WARNING: </a:t>
            </a:r>
            <a:r>
              <a:rPr lang="en-US" sz="2400">
                <a:latin typeface="Verdana" panose="020B0604030504040204" pitchFamily="34" charset="0"/>
                <a:ea typeface="Verdana" panose="020B0604030504040204" pitchFamily="34" charset="0"/>
              </a:rPr>
              <a:t>This may be a fundamentally different approach than what you are accustomed to.</a:t>
            </a:r>
          </a:p>
        </p:txBody>
      </p:sp>
    </p:spTree>
    <p:extLst>
      <p:ext uri="{BB962C8B-B14F-4D97-AF65-F5344CB8AC3E}">
        <p14:creationId xmlns:p14="http://schemas.microsoft.com/office/powerpoint/2010/main" val="33369082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3F4B9-2F1F-6FE2-3081-23F51E4D4E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481CA7-0C61-1526-940E-6694C63A2BE8}"/>
              </a:ext>
            </a:extLst>
          </p:cNvPr>
          <p:cNvSpPr>
            <a:spLocks noGrp="1"/>
          </p:cNvSpPr>
          <p:nvPr>
            <p:ph type="title"/>
          </p:nvPr>
        </p:nvSpPr>
        <p:spPr>
          <a:xfrm>
            <a:off x="152400" y="0"/>
            <a:ext cx="11963400" cy="990600"/>
          </a:xfrm>
        </p:spPr>
        <p:txBody>
          <a:bodyPr>
            <a:normAutofit/>
          </a:bodyPr>
          <a:lstStyle/>
          <a:p>
            <a:pPr algn="ctr"/>
            <a:r>
              <a:rPr lang="en-US" sz="3800" b="1">
                <a:solidFill>
                  <a:srgbClr val="002060"/>
                </a:solidFill>
                <a:latin typeface="Verdana" pitchFamily="34" charset="0"/>
                <a:ea typeface="Verdana" pitchFamily="34" charset="0"/>
                <a:cs typeface="Verdana" pitchFamily="34" charset="0"/>
              </a:rPr>
              <a:t>Why A Team Based Approach to Palliation</a:t>
            </a:r>
          </a:p>
        </p:txBody>
      </p:sp>
      <p:sp>
        <p:nvSpPr>
          <p:cNvPr id="3" name="Content Placeholder 2">
            <a:extLst>
              <a:ext uri="{FF2B5EF4-FFF2-40B4-BE49-F238E27FC236}">
                <a16:creationId xmlns:a16="http://schemas.microsoft.com/office/drawing/2014/main" id="{860097D9-0700-144D-0905-202A43D624F3}"/>
              </a:ext>
            </a:extLst>
          </p:cNvPr>
          <p:cNvSpPr>
            <a:spLocks noGrp="1"/>
          </p:cNvSpPr>
          <p:nvPr>
            <p:ph idx="1"/>
          </p:nvPr>
        </p:nvSpPr>
        <p:spPr>
          <a:xfrm>
            <a:off x="393891" y="1464906"/>
            <a:ext cx="6101224" cy="3782717"/>
          </a:xfrm>
        </p:spPr>
        <p:txBody>
          <a:bodyPr vert="horz" lIns="91440" tIns="45720" rIns="91440" bIns="45720" rtlCol="0" anchor="t">
            <a:noAutofit/>
          </a:bodyPr>
          <a:lstStyle/>
          <a:p>
            <a:r>
              <a:rPr lang="en-US" sz="2200" b="1">
                <a:latin typeface="Verdana" pitchFamily="34" charset="0"/>
                <a:ea typeface="Verdana" pitchFamily="34" charset="0"/>
                <a:cs typeface="Verdana" pitchFamily="34" charset="0"/>
                <a:sym typeface="Wingdings" panose="05000000000000000000" pitchFamily="2" charset="2"/>
              </a:rPr>
              <a:t>Oncology education is siloed</a:t>
            </a:r>
          </a:p>
          <a:p>
            <a:pPr lvl="1"/>
            <a:r>
              <a:rPr lang="en-US" sz="2000">
                <a:latin typeface="Verdana" pitchFamily="34" charset="0"/>
                <a:ea typeface="Verdana" pitchFamily="34" charset="0"/>
                <a:cs typeface="Verdana" pitchFamily="34" charset="0"/>
                <a:sym typeface="Wingdings" panose="05000000000000000000" pitchFamily="2" charset="2"/>
              </a:rPr>
              <a:t>Limited required GME cross-training</a:t>
            </a:r>
          </a:p>
          <a:p>
            <a:pPr marL="0" indent="0">
              <a:buNone/>
            </a:pPr>
            <a:endParaRPr lang="en-US" sz="2000">
              <a:latin typeface="Verdana" pitchFamily="34" charset="0"/>
              <a:ea typeface="Verdana" pitchFamily="34" charset="0"/>
              <a:cs typeface="Verdana" pitchFamily="34" charset="0"/>
              <a:sym typeface="Wingdings" panose="05000000000000000000" pitchFamily="2" charset="2"/>
            </a:endParaRPr>
          </a:p>
          <a:p>
            <a:r>
              <a:rPr lang="en-US" sz="2200" b="1">
                <a:latin typeface="Verdana" pitchFamily="34" charset="0"/>
                <a:ea typeface="Verdana" pitchFamily="34" charset="0"/>
                <a:cs typeface="Verdana" pitchFamily="34" charset="0"/>
                <a:sym typeface="Wingdings" panose="05000000000000000000" pitchFamily="2" charset="2"/>
              </a:rPr>
              <a:t>Not all knowledge is shared</a:t>
            </a:r>
          </a:p>
          <a:p>
            <a:pPr lvl="1"/>
            <a:r>
              <a:rPr lang="en-US" sz="2000">
                <a:latin typeface="Verdana" pitchFamily="34" charset="0"/>
                <a:ea typeface="Verdana" pitchFamily="34" charset="0"/>
                <a:cs typeface="Verdana" pitchFamily="34" charset="0"/>
                <a:sym typeface="Wingdings" panose="05000000000000000000" pitchFamily="2" charset="2"/>
              </a:rPr>
              <a:t>Physiology/pharmacology</a:t>
            </a:r>
          </a:p>
          <a:p>
            <a:pPr lvl="1"/>
            <a:r>
              <a:rPr lang="en-US" sz="2000">
                <a:latin typeface="Verdana" pitchFamily="34" charset="0"/>
                <a:ea typeface="Verdana" pitchFamily="34" charset="0"/>
                <a:cs typeface="Verdana" pitchFamily="34" charset="0"/>
                <a:sym typeface="Wingdings" panose="05000000000000000000" pitchFamily="2" charset="2"/>
              </a:rPr>
              <a:t>Anatomy/locoregional therapies</a:t>
            </a:r>
          </a:p>
          <a:p>
            <a:pPr lvl="1"/>
            <a:r>
              <a:rPr lang="en-US" sz="2000">
                <a:latin typeface="Verdana" pitchFamily="34" charset="0"/>
                <a:ea typeface="Verdana" pitchFamily="34" charset="0"/>
                <a:cs typeface="Verdana" pitchFamily="34" charset="0"/>
                <a:sym typeface="Wingdings" panose="05000000000000000000" pitchFamily="2" charset="2"/>
              </a:rPr>
              <a:t>Risks/benefits of each Tx modality</a:t>
            </a:r>
          </a:p>
          <a:p>
            <a:pPr lvl="1"/>
            <a:r>
              <a:rPr lang="en-US" sz="2000">
                <a:latin typeface="Verdana" pitchFamily="34" charset="0"/>
                <a:ea typeface="Verdana" pitchFamily="34" charset="0"/>
                <a:cs typeface="Verdana" pitchFamily="34" charset="0"/>
                <a:sym typeface="Wingdings" panose="05000000000000000000" pitchFamily="2" charset="2"/>
              </a:rPr>
              <a:t>Prognostic assessment/Optimism bias</a:t>
            </a:r>
          </a:p>
          <a:p>
            <a:pPr lvl="1"/>
            <a:endParaRPr lang="en-US" sz="2000">
              <a:latin typeface="Verdana" pitchFamily="34" charset="0"/>
              <a:ea typeface="Verdana" pitchFamily="34" charset="0"/>
              <a:cs typeface="Verdana" pitchFamily="34" charset="0"/>
              <a:sym typeface="Wingdings" panose="05000000000000000000" pitchFamily="2" charset="2"/>
            </a:endParaRPr>
          </a:p>
          <a:p>
            <a:r>
              <a:rPr lang="en-US" sz="2200" b="1">
                <a:latin typeface="Verdana"/>
                <a:ea typeface="Verdana"/>
                <a:cs typeface="Verdana" pitchFamily="34" charset="0"/>
                <a:sym typeface="Wingdings" panose="05000000000000000000" pitchFamily="2" charset="2"/>
              </a:rPr>
              <a:t>Each offers unique expertise and perspective that benefits the team </a:t>
            </a:r>
          </a:p>
          <a:p>
            <a:pPr>
              <a:lnSpc>
                <a:spcPct val="100000"/>
              </a:lnSpc>
            </a:pPr>
            <a:endParaRPr lang="en-US" sz="2000">
              <a:latin typeface="Verdana" pitchFamily="34" charset="0"/>
              <a:ea typeface="Verdana" pitchFamily="34" charset="0"/>
              <a:cs typeface="Verdana" pitchFamily="34" charset="0"/>
              <a:sym typeface="Wingdings" panose="05000000000000000000" pitchFamily="2" charset="2"/>
            </a:endParaRPr>
          </a:p>
        </p:txBody>
      </p:sp>
      <p:sp>
        <p:nvSpPr>
          <p:cNvPr id="12" name="TextBox 11">
            <a:extLst>
              <a:ext uri="{FF2B5EF4-FFF2-40B4-BE49-F238E27FC236}">
                <a16:creationId xmlns:a16="http://schemas.microsoft.com/office/drawing/2014/main" id="{9F9621E3-9706-D091-438B-26F5C3F7B387}"/>
              </a:ext>
            </a:extLst>
          </p:cNvPr>
          <p:cNvSpPr txBox="1"/>
          <p:nvPr/>
        </p:nvSpPr>
        <p:spPr>
          <a:xfrm>
            <a:off x="941293" y="5829828"/>
            <a:ext cx="5088591" cy="892552"/>
          </a:xfrm>
          <a:prstGeom prst="rect">
            <a:avLst/>
          </a:prstGeom>
          <a:noFill/>
          <a:ln w="12700">
            <a:solidFill>
              <a:srgbClr val="FF0000"/>
            </a:solidFill>
          </a:ln>
        </p:spPr>
        <p:txBody>
          <a:bodyPr wrap="square" rtlCol="0">
            <a:spAutoFit/>
          </a:bodyPr>
          <a:lstStyle/>
          <a:p>
            <a:pPr algn="ctr"/>
            <a:r>
              <a:rPr lang="en-US" sz="2600">
                <a:solidFill>
                  <a:srgbClr val="FF0000"/>
                </a:solidFill>
                <a:latin typeface="Verdana" pitchFamily="34" charset="0"/>
                <a:ea typeface="Verdana" pitchFamily="34" charset="0"/>
                <a:cs typeface="Verdana" pitchFamily="34" charset="0"/>
                <a:sym typeface="Wingdings" panose="05000000000000000000" pitchFamily="2" charset="2"/>
              </a:rPr>
              <a:t>Effective teamwork  higher quality, patient-centered care</a:t>
            </a:r>
          </a:p>
        </p:txBody>
      </p:sp>
      <p:sp>
        <p:nvSpPr>
          <p:cNvPr id="11" name="Oval 10">
            <a:extLst>
              <a:ext uri="{FF2B5EF4-FFF2-40B4-BE49-F238E27FC236}">
                <a16:creationId xmlns:a16="http://schemas.microsoft.com/office/drawing/2014/main" id="{B5DD530D-1D51-16DD-7F67-4A13D15EF8B0}"/>
              </a:ext>
            </a:extLst>
          </p:cNvPr>
          <p:cNvSpPr/>
          <p:nvPr/>
        </p:nvSpPr>
        <p:spPr>
          <a:xfrm>
            <a:off x="7498529" y="3331031"/>
            <a:ext cx="2297156" cy="1994957"/>
          </a:xfrm>
          <a:prstGeom prst="ellipse">
            <a:avLst/>
          </a:prstGeom>
          <a:noFill/>
          <a:ln w="38100">
            <a:solidFill>
              <a:srgbClr val="0070C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Oval 13">
            <a:extLst>
              <a:ext uri="{FF2B5EF4-FFF2-40B4-BE49-F238E27FC236}">
                <a16:creationId xmlns:a16="http://schemas.microsoft.com/office/drawing/2014/main" id="{DD2EE454-37C7-0047-8AF0-889850AE889D}"/>
              </a:ext>
            </a:extLst>
          </p:cNvPr>
          <p:cNvSpPr/>
          <p:nvPr/>
        </p:nvSpPr>
        <p:spPr>
          <a:xfrm>
            <a:off x="8092077" y="3834871"/>
            <a:ext cx="2297156" cy="1994957"/>
          </a:xfrm>
          <a:prstGeom prst="ellipse">
            <a:avLst/>
          </a:prstGeom>
          <a:noFill/>
          <a:ln w="38100">
            <a:solidFill>
              <a:schemeClr val="accent2">
                <a:lumMod val="75000"/>
              </a:schemeClr>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TextBox 15">
            <a:extLst>
              <a:ext uri="{FF2B5EF4-FFF2-40B4-BE49-F238E27FC236}">
                <a16:creationId xmlns:a16="http://schemas.microsoft.com/office/drawing/2014/main" id="{83EA5BC2-F168-D090-81E0-A13C68C55A51}"/>
              </a:ext>
            </a:extLst>
          </p:cNvPr>
          <p:cNvSpPr txBox="1"/>
          <p:nvPr/>
        </p:nvSpPr>
        <p:spPr>
          <a:xfrm>
            <a:off x="10620731" y="3227074"/>
            <a:ext cx="1495069" cy="646331"/>
          </a:xfrm>
          <a:prstGeom prst="rect">
            <a:avLst/>
          </a:prstGeom>
          <a:noFill/>
        </p:spPr>
        <p:txBody>
          <a:bodyPr wrap="square" rtlCol="0">
            <a:spAutoFit/>
          </a:bodyPr>
          <a:lstStyle/>
          <a:p>
            <a:pPr algn="ctr"/>
            <a:r>
              <a:rPr lang="en-US" b="1"/>
              <a:t>Radiation Oncology</a:t>
            </a:r>
          </a:p>
        </p:txBody>
      </p:sp>
      <p:sp>
        <p:nvSpPr>
          <p:cNvPr id="17" name="TextBox 16">
            <a:extLst>
              <a:ext uri="{FF2B5EF4-FFF2-40B4-BE49-F238E27FC236}">
                <a16:creationId xmlns:a16="http://schemas.microsoft.com/office/drawing/2014/main" id="{E4DAA564-407F-080A-DFE6-1A2FA5DD42E4}"/>
              </a:ext>
            </a:extLst>
          </p:cNvPr>
          <p:cNvSpPr txBox="1"/>
          <p:nvPr/>
        </p:nvSpPr>
        <p:spPr>
          <a:xfrm>
            <a:off x="6282321" y="3240007"/>
            <a:ext cx="1472716" cy="646331"/>
          </a:xfrm>
          <a:prstGeom prst="rect">
            <a:avLst/>
          </a:prstGeom>
          <a:noFill/>
        </p:spPr>
        <p:txBody>
          <a:bodyPr wrap="square" rtlCol="0">
            <a:spAutoFit/>
          </a:bodyPr>
          <a:lstStyle/>
          <a:p>
            <a:pPr algn="ctr"/>
            <a:r>
              <a:rPr lang="en-US" b="1"/>
              <a:t>Medical Oncology</a:t>
            </a:r>
          </a:p>
        </p:txBody>
      </p:sp>
      <p:sp>
        <p:nvSpPr>
          <p:cNvPr id="18" name="TextBox 17">
            <a:extLst>
              <a:ext uri="{FF2B5EF4-FFF2-40B4-BE49-F238E27FC236}">
                <a16:creationId xmlns:a16="http://schemas.microsoft.com/office/drawing/2014/main" id="{0F431BBF-97A7-5108-C2DC-901E605A2794}"/>
              </a:ext>
            </a:extLst>
          </p:cNvPr>
          <p:cNvSpPr txBox="1"/>
          <p:nvPr/>
        </p:nvSpPr>
        <p:spPr>
          <a:xfrm>
            <a:off x="7755037" y="5882191"/>
            <a:ext cx="3054495" cy="646331"/>
          </a:xfrm>
          <a:prstGeom prst="rect">
            <a:avLst/>
          </a:prstGeom>
          <a:noFill/>
        </p:spPr>
        <p:txBody>
          <a:bodyPr wrap="square" rtlCol="0">
            <a:spAutoFit/>
          </a:bodyPr>
          <a:lstStyle/>
          <a:p>
            <a:pPr algn="ctr"/>
            <a:r>
              <a:rPr lang="en-US" b="1"/>
              <a:t>Surgeon or Other Procedure-Oriented Subspecialist</a:t>
            </a:r>
          </a:p>
        </p:txBody>
      </p:sp>
      <p:sp>
        <p:nvSpPr>
          <p:cNvPr id="19" name="TextBox 18">
            <a:extLst>
              <a:ext uri="{FF2B5EF4-FFF2-40B4-BE49-F238E27FC236}">
                <a16:creationId xmlns:a16="http://schemas.microsoft.com/office/drawing/2014/main" id="{48E09CCB-8A66-DD5F-E970-4EE36A08AD62}"/>
              </a:ext>
            </a:extLst>
          </p:cNvPr>
          <p:cNvSpPr txBox="1"/>
          <p:nvPr/>
        </p:nvSpPr>
        <p:spPr>
          <a:xfrm>
            <a:off x="6495115" y="1377893"/>
            <a:ext cx="5302994" cy="707886"/>
          </a:xfrm>
          <a:prstGeom prst="rect">
            <a:avLst/>
          </a:prstGeom>
          <a:noFill/>
        </p:spPr>
        <p:txBody>
          <a:bodyPr wrap="square" rtlCol="0">
            <a:spAutoFit/>
          </a:bodyPr>
          <a:lstStyle/>
          <a:p>
            <a:pPr algn="ctr"/>
            <a:r>
              <a:rPr lang="en-US" sz="2000" b="1">
                <a:solidFill>
                  <a:srgbClr val="7030A0"/>
                </a:solidFill>
              </a:rPr>
              <a:t>Overlapping Knowledge Of Physicians Who Care for Patients with Metastatic Cancer</a:t>
            </a:r>
          </a:p>
        </p:txBody>
      </p:sp>
      <p:sp>
        <p:nvSpPr>
          <p:cNvPr id="20" name="Rectangle 19">
            <a:extLst>
              <a:ext uri="{FF2B5EF4-FFF2-40B4-BE49-F238E27FC236}">
                <a16:creationId xmlns:a16="http://schemas.microsoft.com/office/drawing/2014/main" id="{A451F873-3058-7F6C-24A0-7143F1E36A1C}"/>
              </a:ext>
            </a:extLst>
          </p:cNvPr>
          <p:cNvSpPr/>
          <p:nvPr/>
        </p:nvSpPr>
        <p:spPr>
          <a:xfrm>
            <a:off x="6326659" y="1377892"/>
            <a:ext cx="5659536" cy="5344183"/>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77954F1E-D989-2BCB-AD20-8BDB5DC7FC02}"/>
              </a:ext>
            </a:extLst>
          </p:cNvPr>
          <p:cNvSpPr/>
          <p:nvPr/>
        </p:nvSpPr>
        <p:spPr>
          <a:xfrm>
            <a:off x="8703956" y="3308881"/>
            <a:ext cx="2297156" cy="1994957"/>
          </a:xfrm>
          <a:prstGeom prst="ellipse">
            <a:avLst/>
          </a:prstGeom>
          <a:noFill/>
          <a:ln w="38100">
            <a:solidFill>
              <a:srgbClr val="00B050"/>
            </a:solidFill>
          </a:ln>
          <a:effectLst>
            <a:glow rad="228600">
              <a:srgbClr val="00B05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Oval 4">
            <a:extLst>
              <a:ext uri="{FF2B5EF4-FFF2-40B4-BE49-F238E27FC236}">
                <a16:creationId xmlns:a16="http://schemas.microsoft.com/office/drawing/2014/main" id="{3051BEEB-8515-A8FE-A5CE-9FAB6D215951}"/>
              </a:ext>
            </a:extLst>
          </p:cNvPr>
          <p:cNvSpPr/>
          <p:nvPr/>
        </p:nvSpPr>
        <p:spPr>
          <a:xfrm>
            <a:off x="8094287" y="2752678"/>
            <a:ext cx="2297156" cy="1994957"/>
          </a:xfrm>
          <a:prstGeom prst="ellipse">
            <a:avLst/>
          </a:prstGeom>
          <a:noFill/>
          <a:ln w="38100">
            <a:solidFill>
              <a:srgbClr val="FFFF00"/>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TextBox 5">
            <a:extLst>
              <a:ext uri="{FF2B5EF4-FFF2-40B4-BE49-F238E27FC236}">
                <a16:creationId xmlns:a16="http://schemas.microsoft.com/office/drawing/2014/main" id="{440D1D8F-AE93-F9D0-323D-BA8187589513}"/>
              </a:ext>
            </a:extLst>
          </p:cNvPr>
          <p:cNvSpPr txBox="1"/>
          <p:nvPr/>
        </p:nvSpPr>
        <p:spPr>
          <a:xfrm>
            <a:off x="8424922" y="2351283"/>
            <a:ext cx="1631466" cy="369332"/>
          </a:xfrm>
          <a:prstGeom prst="rect">
            <a:avLst/>
          </a:prstGeom>
          <a:noFill/>
        </p:spPr>
        <p:txBody>
          <a:bodyPr wrap="square" rtlCol="0">
            <a:spAutoFit/>
          </a:bodyPr>
          <a:lstStyle/>
          <a:p>
            <a:pPr algn="ctr"/>
            <a:r>
              <a:rPr lang="en-US" b="1"/>
              <a:t>Palliative Care</a:t>
            </a:r>
          </a:p>
        </p:txBody>
      </p:sp>
    </p:spTree>
    <p:extLst>
      <p:ext uri="{BB962C8B-B14F-4D97-AF65-F5344CB8AC3E}">
        <p14:creationId xmlns:p14="http://schemas.microsoft.com/office/powerpoint/2010/main" val="47381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10"/>
            <a:ext cx="12192000" cy="1284890"/>
          </a:xfrm>
        </p:spPr>
        <p:txBody>
          <a:bodyPr>
            <a:noAutofit/>
          </a:bodyPr>
          <a:lstStyle/>
          <a:p>
            <a:r>
              <a:rPr lang="en-US" sz="3600" b="1">
                <a:solidFill>
                  <a:schemeClr val="tx2"/>
                </a:solidFill>
                <a:latin typeface="Verdana"/>
                <a:ea typeface="Verdana"/>
                <a:cs typeface="Verdana" pitchFamily="34" charset="0"/>
              </a:rPr>
              <a:t>Suboptimal Timing of </a:t>
            </a:r>
            <a:br>
              <a:rPr lang="en-US" sz="3600" b="1">
                <a:solidFill>
                  <a:schemeClr val="tx2"/>
                </a:solidFill>
                <a:latin typeface="Verdana"/>
                <a:ea typeface="Verdana"/>
                <a:cs typeface="Verdana" pitchFamily="34" charset="0"/>
              </a:rPr>
            </a:br>
            <a:r>
              <a:rPr lang="en-US" sz="3600" b="1">
                <a:solidFill>
                  <a:schemeClr val="tx2"/>
                </a:solidFill>
                <a:latin typeface="Verdana"/>
                <a:ea typeface="Verdana"/>
                <a:cs typeface="Verdana" pitchFamily="34" charset="0"/>
              </a:rPr>
              <a:t>Radiation Oncology Consults</a:t>
            </a:r>
            <a:endParaRPr lang="en-US" sz="3600">
              <a:solidFill>
                <a:schemeClr val="tx2"/>
              </a:solidFill>
              <a:latin typeface="Verdana"/>
              <a:ea typeface="Verdana"/>
            </a:endParaRPr>
          </a:p>
        </p:txBody>
      </p:sp>
      <p:sp>
        <p:nvSpPr>
          <p:cNvPr id="3" name="Content Placeholder 2"/>
          <p:cNvSpPr>
            <a:spLocks noGrp="1"/>
          </p:cNvSpPr>
          <p:nvPr>
            <p:ph idx="1"/>
          </p:nvPr>
        </p:nvSpPr>
        <p:spPr>
          <a:xfrm>
            <a:off x="609600" y="1596788"/>
            <a:ext cx="10972800" cy="3753134"/>
          </a:xfrm>
        </p:spPr>
        <p:txBody>
          <a:bodyPr vert="horz" lIns="91440" tIns="45720" rIns="91440" bIns="45720" rtlCol="0" anchor="t">
            <a:noAutofit/>
          </a:bodyPr>
          <a:lstStyle/>
          <a:p>
            <a:pPr>
              <a:spcBef>
                <a:spcPts val="600"/>
              </a:spcBef>
              <a:spcAft>
                <a:spcPts val="600"/>
              </a:spcAft>
            </a:pPr>
            <a:r>
              <a:rPr lang="en-US" sz="2600" baseline="30000">
                <a:latin typeface="Verdana" panose="020B0604030504040204" pitchFamily="34" charset="0"/>
                <a:ea typeface="Verdana" panose="020B0604030504040204" pitchFamily="34" charset="0"/>
              </a:rPr>
              <a:t>1</a:t>
            </a:r>
            <a:r>
              <a:rPr lang="en-US" sz="2600">
                <a:latin typeface="Verdana" panose="020B0604030504040204" pitchFamily="34" charset="0"/>
                <a:ea typeface="Verdana" panose="020B0604030504040204" pitchFamily="34" charset="0"/>
              </a:rPr>
              <a:t>A survey of a </a:t>
            </a:r>
            <a:r>
              <a:rPr lang="en-US" sz="2600">
                <a:effectLst/>
                <a:latin typeface="Verdana" panose="020B0604030504040204" pitchFamily="34" charset="0"/>
                <a:ea typeface="Verdana" panose="020B0604030504040204" pitchFamily="34" charset="0"/>
              </a:rPr>
              <a:t>multi-institutional cohort of 28 radiation oncologists with expertise in palliative care suggested:</a:t>
            </a:r>
          </a:p>
          <a:p>
            <a:pPr lvl="1">
              <a:spcBef>
                <a:spcPts val="600"/>
              </a:spcBef>
              <a:spcAft>
                <a:spcPts val="600"/>
              </a:spcAft>
            </a:pPr>
            <a:r>
              <a:rPr lang="en-US" sz="2200">
                <a:latin typeface="Verdana" panose="020B0604030504040204" pitchFamily="34" charset="0"/>
                <a:ea typeface="Verdana" panose="020B0604030504040204" pitchFamily="34" charset="0"/>
              </a:rPr>
              <a:t>R</a:t>
            </a:r>
            <a:r>
              <a:rPr lang="en-US" sz="2200">
                <a:effectLst/>
                <a:latin typeface="Verdana" panose="020B0604030504040204" pitchFamily="34" charset="0"/>
                <a:ea typeface="Verdana" panose="020B0604030504040204" pitchFamily="34" charset="0"/>
              </a:rPr>
              <a:t>eferrals for palliative RT were perceived as being inappropriately delayed 47% of time at their institution. </a:t>
            </a:r>
          </a:p>
          <a:p>
            <a:pPr lvl="1">
              <a:spcBef>
                <a:spcPts val="600"/>
              </a:spcBef>
              <a:spcAft>
                <a:spcPts val="600"/>
              </a:spcAft>
            </a:pPr>
            <a:r>
              <a:rPr lang="en-US" sz="2200">
                <a:latin typeface="Verdana" panose="020B0604030504040204" pitchFamily="34" charset="0"/>
                <a:ea typeface="Verdana" panose="020B0604030504040204" pitchFamily="34" charset="0"/>
              </a:rPr>
              <a:t>Most common reasons: Lack of knowledge, concern for interference with systemic therapy, concern for patient convenience</a:t>
            </a:r>
          </a:p>
          <a:p>
            <a:endParaRPr lang="en-US" sz="2600">
              <a:latin typeface="Verdana" panose="020B0604030504040204" pitchFamily="34" charset="0"/>
              <a:ea typeface="Verdana" panose="020B0604030504040204" pitchFamily="34" charset="0"/>
            </a:endParaRPr>
          </a:p>
          <a:p>
            <a:endParaRPr lang="en-US" sz="2600">
              <a:latin typeface="Verdana" panose="020B0604030504040204" pitchFamily="34" charset="0"/>
              <a:ea typeface="Verdana" panose="020B0604030504040204" pitchFamily="34" charset="0"/>
            </a:endParaRPr>
          </a:p>
          <a:p>
            <a:endParaRPr lang="en-US" sz="2600">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F6E1015D-E29C-F66F-0722-68B740AC2B6D}"/>
              </a:ext>
            </a:extLst>
          </p:cNvPr>
          <p:cNvSpPr txBox="1"/>
          <p:nvPr/>
        </p:nvSpPr>
        <p:spPr>
          <a:xfrm>
            <a:off x="8673353" y="6373906"/>
            <a:ext cx="3334871" cy="369332"/>
          </a:xfrm>
          <a:prstGeom prst="rect">
            <a:avLst/>
          </a:prstGeom>
          <a:noFill/>
        </p:spPr>
        <p:txBody>
          <a:bodyPr wrap="square" rtlCol="0">
            <a:spAutoFit/>
          </a:bodyPr>
          <a:lstStyle/>
          <a:p>
            <a:r>
              <a:rPr lang="en-US" baseline="30000">
                <a:solidFill>
                  <a:schemeClr val="bg1">
                    <a:lumMod val="50000"/>
                  </a:schemeClr>
                </a:solidFill>
              </a:rPr>
              <a:t>1</a:t>
            </a:r>
            <a:r>
              <a:rPr lang="en-US">
                <a:solidFill>
                  <a:schemeClr val="bg1">
                    <a:lumMod val="50000"/>
                  </a:schemeClr>
                </a:solidFill>
              </a:rPr>
              <a:t>Parker </a:t>
            </a:r>
            <a:r>
              <a:rPr lang="en-US" i="1">
                <a:solidFill>
                  <a:schemeClr val="bg1">
                    <a:lumMod val="50000"/>
                  </a:schemeClr>
                </a:solidFill>
              </a:rPr>
              <a:t>et al.</a:t>
            </a:r>
            <a:r>
              <a:rPr lang="en-US">
                <a:solidFill>
                  <a:schemeClr val="bg1">
                    <a:lumMod val="50000"/>
                  </a:schemeClr>
                </a:solidFill>
              </a:rPr>
              <a:t>, Ann Pall Med, 2019</a:t>
            </a:r>
          </a:p>
        </p:txBody>
      </p:sp>
    </p:spTree>
    <p:extLst>
      <p:ext uri="{BB962C8B-B14F-4D97-AF65-F5344CB8AC3E}">
        <p14:creationId xmlns:p14="http://schemas.microsoft.com/office/powerpoint/2010/main" val="9031327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10"/>
            <a:ext cx="12192000" cy="1284890"/>
          </a:xfrm>
        </p:spPr>
        <p:txBody>
          <a:bodyPr>
            <a:noAutofit/>
          </a:bodyPr>
          <a:lstStyle/>
          <a:p>
            <a:r>
              <a:rPr lang="en-US" sz="3600" b="1">
                <a:solidFill>
                  <a:schemeClr val="tx2"/>
                </a:solidFill>
                <a:latin typeface="Verdana" pitchFamily="34" charset="0"/>
                <a:ea typeface="Verdana" pitchFamily="34" charset="0"/>
                <a:cs typeface="Verdana" pitchFamily="34" charset="0"/>
              </a:rPr>
              <a:t>The Most Common (but Suboptimal) Care Path</a:t>
            </a:r>
            <a:endParaRPr lang="en-US" sz="3600"/>
          </a:p>
        </p:txBody>
      </p:sp>
      <p:sp>
        <p:nvSpPr>
          <p:cNvPr id="4" name="Rectangle 3">
            <a:extLst>
              <a:ext uri="{FF2B5EF4-FFF2-40B4-BE49-F238E27FC236}">
                <a16:creationId xmlns:a16="http://schemas.microsoft.com/office/drawing/2014/main" id="{DE628727-5E1F-42C4-8302-3D1630CF3B20}"/>
              </a:ext>
            </a:extLst>
          </p:cNvPr>
          <p:cNvSpPr/>
          <p:nvPr/>
        </p:nvSpPr>
        <p:spPr>
          <a:xfrm>
            <a:off x="743688" y="4419600"/>
            <a:ext cx="3263830" cy="1752600"/>
          </a:xfrm>
          <a:prstGeom prst="rect">
            <a:avLst/>
          </a:prstGeom>
          <a:solidFill>
            <a:schemeClr val="accent5">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B621167-9B71-4BA6-BE2E-507825F859A9}"/>
              </a:ext>
            </a:extLst>
          </p:cNvPr>
          <p:cNvSpPr txBox="1"/>
          <p:nvPr/>
        </p:nvSpPr>
        <p:spPr>
          <a:xfrm>
            <a:off x="837040" y="4419600"/>
            <a:ext cx="2801791" cy="1015663"/>
          </a:xfrm>
          <a:prstGeom prst="rect">
            <a:avLst/>
          </a:prstGeom>
          <a:noFill/>
        </p:spPr>
        <p:txBody>
          <a:bodyPr wrap="square" rtlCol="0">
            <a:spAutoFit/>
          </a:bodyPr>
          <a:lstStyle/>
          <a:p>
            <a:r>
              <a:rPr lang="en-US" sz="2000">
                <a:latin typeface="Verdana" panose="020B0604030504040204" pitchFamily="34" charset="0"/>
                <a:ea typeface="Verdana" panose="020B0604030504040204" pitchFamily="34" charset="0"/>
              </a:rPr>
              <a:t>Appropriate decision to proceed with invasive procedure</a:t>
            </a:r>
          </a:p>
        </p:txBody>
      </p:sp>
      <p:sp>
        <p:nvSpPr>
          <p:cNvPr id="6" name="Rectangle 5">
            <a:extLst>
              <a:ext uri="{FF2B5EF4-FFF2-40B4-BE49-F238E27FC236}">
                <a16:creationId xmlns:a16="http://schemas.microsoft.com/office/drawing/2014/main" id="{079F2A42-7243-40ED-9F53-66CA99C06FB8}"/>
              </a:ext>
            </a:extLst>
          </p:cNvPr>
          <p:cNvSpPr/>
          <p:nvPr/>
        </p:nvSpPr>
        <p:spPr>
          <a:xfrm>
            <a:off x="838200" y="1480065"/>
            <a:ext cx="10256520" cy="107455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485D7CA2-EB44-423A-B442-037064197F9A}"/>
              </a:ext>
            </a:extLst>
          </p:cNvPr>
          <p:cNvSpPr txBox="1">
            <a:spLocks/>
          </p:cNvSpPr>
          <p:nvPr/>
        </p:nvSpPr>
        <p:spPr>
          <a:xfrm>
            <a:off x="836259" y="1502028"/>
            <a:ext cx="10258461" cy="10848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a:latin typeface="Verdana" panose="020B0604030504040204" pitchFamily="34" charset="0"/>
                <a:ea typeface="Verdana" panose="020B0604030504040204" pitchFamily="34" charset="0"/>
                <a:cs typeface="Verdana" panose="020B0604030504040204" pitchFamily="34" charset="0"/>
              </a:rPr>
              <a:t>Surgeon or other procedure-oriented specialist </a:t>
            </a:r>
          </a:p>
          <a:p>
            <a:pPr marL="0" indent="0" algn="ctr">
              <a:lnSpc>
                <a:spcPct val="100000"/>
              </a:lnSpc>
              <a:spcBef>
                <a:spcPts val="0"/>
              </a:spcBef>
              <a:buFont typeface="Arial" panose="020B0604020202020204" pitchFamily="34" charset="0"/>
              <a:buNone/>
            </a:pPr>
            <a:r>
              <a:rPr lang="en-US">
                <a:latin typeface="Verdana" panose="020B0604030504040204" pitchFamily="34" charset="0"/>
                <a:ea typeface="Verdana" panose="020B0604030504040204" pitchFamily="34" charset="0"/>
                <a:cs typeface="Verdana" panose="020B0604030504040204" pitchFamily="34" charset="0"/>
              </a:rPr>
              <a:t>often consulted first (</a:t>
            </a:r>
            <a:r>
              <a:rPr lang="en-US" i="1">
                <a:latin typeface="Verdana" panose="020B0604030504040204" pitchFamily="34" charset="0"/>
                <a:ea typeface="Verdana" panose="020B0604030504040204" pitchFamily="34" charset="0"/>
                <a:cs typeface="Verdana" panose="020B0604030504040204" pitchFamily="34" charset="0"/>
              </a:rPr>
              <a:t>single decision-maker model</a:t>
            </a:r>
            <a:r>
              <a:rPr lang="en-US">
                <a:latin typeface="Verdana" panose="020B0604030504040204" pitchFamily="34" charset="0"/>
                <a:ea typeface="Verdana" panose="020B0604030504040204" pitchFamily="34" charset="0"/>
                <a:cs typeface="Verdana" panose="020B0604030504040204" pitchFamily="34" charset="0"/>
              </a:rPr>
              <a:t>)</a:t>
            </a:r>
            <a:endParaRPr lang="en-US" baseline="30000"/>
          </a:p>
        </p:txBody>
      </p:sp>
      <p:sp>
        <p:nvSpPr>
          <p:cNvPr id="8" name="Rectangle 7">
            <a:extLst>
              <a:ext uri="{FF2B5EF4-FFF2-40B4-BE49-F238E27FC236}">
                <a16:creationId xmlns:a16="http://schemas.microsoft.com/office/drawing/2014/main" id="{4B42A729-74EB-41E1-931F-7ECC93703579}"/>
              </a:ext>
            </a:extLst>
          </p:cNvPr>
          <p:cNvSpPr/>
          <p:nvPr/>
        </p:nvSpPr>
        <p:spPr>
          <a:xfrm>
            <a:off x="4540918" y="4419600"/>
            <a:ext cx="3156063" cy="1752600"/>
          </a:xfrm>
          <a:prstGeom prst="rect">
            <a:avLst/>
          </a:prstGeom>
          <a:solidFill>
            <a:schemeClr val="accent5">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99B8A53-2EFC-4DFE-A495-21F7A1446554}"/>
              </a:ext>
            </a:extLst>
          </p:cNvPr>
          <p:cNvSpPr/>
          <p:nvPr/>
        </p:nvSpPr>
        <p:spPr>
          <a:xfrm>
            <a:off x="8230381" y="4395721"/>
            <a:ext cx="3429000" cy="1776479"/>
          </a:xfrm>
          <a:prstGeom prst="rect">
            <a:avLst/>
          </a:prstGeom>
          <a:solidFill>
            <a:schemeClr val="accent5">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36F2233-D05E-4AF9-AED8-EE36CB4FFD19}"/>
              </a:ext>
            </a:extLst>
          </p:cNvPr>
          <p:cNvSpPr txBox="1"/>
          <p:nvPr/>
        </p:nvSpPr>
        <p:spPr>
          <a:xfrm>
            <a:off x="4540918" y="4451868"/>
            <a:ext cx="3260530" cy="1631216"/>
          </a:xfrm>
          <a:prstGeom prst="rect">
            <a:avLst/>
          </a:prstGeom>
          <a:noFill/>
        </p:spPr>
        <p:txBody>
          <a:bodyPr wrap="square" rtlCol="0">
            <a:spAutoFit/>
          </a:bodyPr>
          <a:lstStyle/>
          <a:p>
            <a:r>
              <a:rPr lang="en-US" sz="2000">
                <a:latin typeface="Verdana" panose="020B0604030504040204" pitchFamily="34" charset="0"/>
                <a:ea typeface="Verdana" panose="020B0604030504040204" pitchFamily="34" charset="0"/>
              </a:rPr>
              <a:t>Decision not to proceed with procedure, but subsequent delay in referral to appropriate service</a:t>
            </a:r>
          </a:p>
        </p:txBody>
      </p:sp>
      <p:sp>
        <p:nvSpPr>
          <p:cNvPr id="11" name="TextBox 10">
            <a:extLst>
              <a:ext uri="{FF2B5EF4-FFF2-40B4-BE49-F238E27FC236}">
                <a16:creationId xmlns:a16="http://schemas.microsoft.com/office/drawing/2014/main" id="{75AA9D43-10ED-4718-B798-396F285631BF}"/>
              </a:ext>
            </a:extLst>
          </p:cNvPr>
          <p:cNvSpPr txBox="1"/>
          <p:nvPr/>
        </p:nvSpPr>
        <p:spPr>
          <a:xfrm>
            <a:off x="8243493" y="4390908"/>
            <a:ext cx="3492088" cy="1631216"/>
          </a:xfrm>
          <a:prstGeom prst="rect">
            <a:avLst/>
          </a:prstGeom>
          <a:noFill/>
        </p:spPr>
        <p:txBody>
          <a:bodyPr wrap="square" rtlCol="0">
            <a:spAutoFit/>
          </a:bodyPr>
          <a:lstStyle/>
          <a:p>
            <a:r>
              <a:rPr lang="en-US" sz="2000">
                <a:latin typeface="Verdana" panose="020B0604030504040204" pitchFamily="34" charset="0"/>
                <a:ea typeface="Verdana" panose="020B0604030504040204" pitchFamily="34" charset="0"/>
                <a:cs typeface="Verdana" panose="020B0604030504040204" pitchFamily="34" charset="0"/>
              </a:rPr>
              <a:t>Inappropriate and/or overaggressive use of invasive procedures (often due to incomplete understanding of options)</a:t>
            </a:r>
            <a:endParaRPr lang="en-US" sz="2000">
              <a:latin typeface="Verdana" panose="020B0604030504040204" pitchFamily="34" charset="0"/>
              <a:ea typeface="Verdana" panose="020B0604030504040204" pitchFamily="34" charset="0"/>
            </a:endParaRPr>
          </a:p>
        </p:txBody>
      </p:sp>
      <p:sp>
        <p:nvSpPr>
          <p:cNvPr id="12" name="Arrow: Down 11">
            <a:extLst>
              <a:ext uri="{FF2B5EF4-FFF2-40B4-BE49-F238E27FC236}">
                <a16:creationId xmlns:a16="http://schemas.microsoft.com/office/drawing/2014/main" id="{89BE646D-708C-48DA-98A8-650FAC8B5EC0}"/>
              </a:ext>
            </a:extLst>
          </p:cNvPr>
          <p:cNvSpPr/>
          <p:nvPr/>
        </p:nvSpPr>
        <p:spPr>
          <a:xfrm rot="18681663">
            <a:off x="8017389" y="2761246"/>
            <a:ext cx="450648" cy="781153"/>
          </a:xfrm>
          <a:prstGeom prst="downArrow">
            <a:avLst>
              <a:gd name="adj1" fmla="val 31481"/>
              <a:gd name="adj2" fmla="val 5195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8193CD37-3C99-4BE3-AAEF-63CAF3B5AAF4}"/>
              </a:ext>
            </a:extLst>
          </p:cNvPr>
          <p:cNvSpPr/>
          <p:nvPr/>
        </p:nvSpPr>
        <p:spPr>
          <a:xfrm rot="2679227">
            <a:off x="3615486" y="2748423"/>
            <a:ext cx="450648" cy="781153"/>
          </a:xfrm>
          <a:prstGeom prst="downArrow">
            <a:avLst>
              <a:gd name="adj1" fmla="val 31481"/>
              <a:gd name="adj2" fmla="val 5195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E7F523C2-ED60-4FF3-8717-2EB1D60DBE2D}"/>
              </a:ext>
            </a:extLst>
          </p:cNvPr>
          <p:cNvSpPr/>
          <p:nvPr/>
        </p:nvSpPr>
        <p:spPr>
          <a:xfrm>
            <a:off x="5638800" y="2761248"/>
            <a:ext cx="480150" cy="781153"/>
          </a:xfrm>
          <a:prstGeom prst="downArrow">
            <a:avLst>
              <a:gd name="adj1" fmla="val 18073"/>
              <a:gd name="adj2" fmla="val 5195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505200" y="3675275"/>
            <a:ext cx="4987223" cy="492443"/>
          </a:xfrm>
          <a:prstGeom prst="rect">
            <a:avLst/>
          </a:prstGeom>
          <a:noFill/>
          <a:ln w="38100">
            <a:solidFill>
              <a:schemeClr val="accent1"/>
            </a:solidFill>
          </a:ln>
        </p:spPr>
        <p:txBody>
          <a:bodyPr wrap="square" rtlCol="0">
            <a:spAutoFit/>
          </a:bodyPr>
          <a:lstStyle/>
          <a:p>
            <a:pPr algn="ctr"/>
            <a:r>
              <a:rPr lang="en-US" sz="2600" b="1">
                <a:latin typeface="Verdana" panose="020B0604030504040204" pitchFamily="34" charset="0"/>
                <a:ea typeface="Verdana" panose="020B0604030504040204" pitchFamily="34" charset="0"/>
              </a:rPr>
              <a:t>Three potential outcomes</a:t>
            </a:r>
          </a:p>
        </p:txBody>
      </p:sp>
    </p:spTree>
    <p:extLst>
      <p:ext uri="{BB962C8B-B14F-4D97-AF65-F5344CB8AC3E}">
        <p14:creationId xmlns:p14="http://schemas.microsoft.com/office/powerpoint/2010/main" val="3593864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10"/>
            <a:ext cx="12192000" cy="1284890"/>
          </a:xfrm>
        </p:spPr>
        <p:txBody>
          <a:bodyPr>
            <a:noAutofit/>
          </a:bodyPr>
          <a:lstStyle/>
          <a:p>
            <a:r>
              <a:rPr lang="en-US" sz="3600" b="1">
                <a:solidFill>
                  <a:schemeClr val="tx2"/>
                </a:solidFill>
                <a:latin typeface="Verdana" pitchFamily="34" charset="0"/>
                <a:ea typeface="Verdana" pitchFamily="34" charset="0"/>
                <a:cs typeface="Verdana" pitchFamily="34" charset="0"/>
              </a:rPr>
              <a:t>The Optimal Patient-</a:t>
            </a:r>
            <a:r>
              <a:rPr lang="en-US" sz="3600">
                <a:solidFill>
                  <a:schemeClr val="tx2"/>
                </a:solidFill>
                <a:latin typeface="Verdana" pitchFamily="34" charset="0"/>
                <a:ea typeface="Verdana" pitchFamily="34" charset="0"/>
                <a:cs typeface="Verdana" pitchFamily="34" charset="0"/>
              </a:rPr>
              <a:t>Centered </a:t>
            </a:r>
            <a:r>
              <a:rPr lang="en-US" sz="3600" b="1">
                <a:solidFill>
                  <a:schemeClr val="tx2"/>
                </a:solidFill>
                <a:latin typeface="Verdana" pitchFamily="34" charset="0"/>
                <a:ea typeface="Verdana" pitchFamily="34" charset="0"/>
                <a:cs typeface="Verdana" pitchFamily="34" charset="0"/>
              </a:rPr>
              <a:t>Care Path</a:t>
            </a:r>
            <a:endParaRPr lang="en-US" sz="3600"/>
          </a:p>
        </p:txBody>
      </p:sp>
      <p:sp>
        <p:nvSpPr>
          <p:cNvPr id="6" name="Rectangle 5">
            <a:extLst>
              <a:ext uri="{FF2B5EF4-FFF2-40B4-BE49-F238E27FC236}">
                <a16:creationId xmlns:a16="http://schemas.microsoft.com/office/drawing/2014/main" id="{079F2A42-7243-40ED-9F53-66CA99C06FB8}"/>
              </a:ext>
            </a:extLst>
          </p:cNvPr>
          <p:cNvSpPr/>
          <p:nvPr/>
        </p:nvSpPr>
        <p:spPr>
          <a:xfrm>
            <a:off x="838200" y="1483076"/>
            <a:ext cx="10256520" cy="107154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485D7CA2-EB44-423A-B442-037064197F9A}"/>
              </a:ext>
            </a:extLst>
          </p:cNvPr>
          <p:cNvSpPr txBox="1">
            <a:spLocks/>
          </p:cNvSpPr>
          <p:nvPr/>
        </p:nvSpPr>
        <p:spPr>
          <a:xfrm>
            <a:off x="1013460" y="1600199"/>
            <a:ext cx="9906000" cy="895985"/>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atin typeface="Verdana"/>
                <a:ea typeface="Verdana"/>
                <a:cs typeface="Verdana" panose="020B0604030504040204" pitchFamily="34" charset="0"/>
              </a:rPr>
              <a:t>Concurrent referral to surgical, medical, palliative and radiation oncology teams (</a:t>
            </a:r>
            <a:r>
              <a:rPr lang="en-US" i="1">
                <a:latin typeface="Verdana"/>
                <a:ea typeface="Verdana"/>
                <a:cs typeface="Verdana" panose="020B0604030504040204" pitchFamily="34" charset="0"/>
              </a:rPr>
              <a:t>multiple decision-maker model</a:t>
            </a:r>
            <a:r>
              <a:rPr lang="en-US">
                <a:latin typeface="Verdana"/>
                <a:ea typeface="Verdana"/>
                <a:cs typeface="Verdana" panose="020B0604030504040204" pitchFamily="34" charset="0"/>
              </a:rPr>
              <a:t>)</a:t>
            </a:r>
            <a:endParaRPr lang="en-US" baseline="30000">
              <a:latin typeface="Verdana"/>
              <a:ea typeface="Verdana"/>
            </a:endParaRPr>
          </a:p>
        </p:txBody>
      </p:sp>
      <p:sp>
        <p:nvSpPr>
          <p:cNvPr id="9" name="Rectangle 8">
            <a:extLst>
              <a:ext uri="{FF2B5EF4-FFF2-40B4-BE49-F238E27FC236}">
                <a16:creationId xmlns:a16="http://schemas.microsoft.com/office/drawing/2014/main" id="{799B8A53-2EFC-4DFE-A495-21F7A1446554}"/>
              </a:ext>
            </a:extLst>
          </p:cNvPr>
          <p:cNvSpPr/>
          <p:nvPr/>
        </p:nvSpPr>
        <p:spPr>
          <a:xfrm>
            <a:off x="2042160" y="3687764"/>
            <a:ext cx="7848600" cy="1676401"/>
          </a:xfrm>
          <a:prstGeom prst="rect">
            <a:avLst/>
          </a:prstGeom>
          <a:solidFill>
            <a:schemeClr val="accent5">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5AA9D43-10ED-4718-B798-396F285631BF}"/>
              </a:ext>
            </a:extLst>
          </p:cNvPr>
          <p:cNvSpPr txBox="1"/>
          <p:nvPr/>
        </p:nvSpPr>
        <p:spPr>
          <a:xfrm>
            <a:off x="2194560" y="3822044"/>
            <a:ext cx="8252460" cy="1446550"/>
          </a:xfrm>
          <a:prstGeom prst="rect">
            <a:avLst/>
          </a:prstGeom>
          <a:noFill/>
        </p:spPr>
        <p:txBody>
          <a:bodyPr wrap="square" rtlCol="0">
            <a:spAutoFit/>
          </a:bodyPr>
          <a:lstStyle/>
          <a:p>
            <a:pPr marL="342900" indent="-342900">
              <a:buFont typeface="Arial" panose="020B0604020202020204" pitchFamily="34" charset="0"/>
              <a:buChar char="•"/>
            </a:pPr>
            <a:r>
              <a:rPr lang="en-US" sz="2200">
                <a:latin typeface="Verdana" panose="020B0604030504040204" pitchFamily="34" charset="0"/>
                <a:ea typeface="Verdana" panose="020B0604030504040204" pitchFamily="34" charset="0"/>
                <a:cs typeface="Verdana" panose="020B0604030504040204" pitchFamily="34" charset="0"/>
              </a:rPr>
              <a:t>Expedited workup</a:t>
            </a:r>
          </a:p>
          <a:p>
            <a:pPr marL="342900" indent="-342900">
              <a:buFont typeface="Arial" panose="020B0604020202020204" pitchFamily="34" charset="0"/>
              <a:buChar char="•"/>
            </a:pPr>
            <a:r>
              <a:rPr lang="en-US" sz="2200">
                <a:latin typeface="Verdana" panose="020B0604030504040204" pitchFamily="34" charset="0"/>
                <a:ea typeface="Verdana" panose="020B0604030504040204" pitchFamily="34" charset="0"/>
                <a:cs typeface="Verdana" panose="020B0604030504040204" pitchFamily="34" charset="0"/>
              </a:rPr>
              <a:t>Multidisciplinary discussion and consensus</a:t>
            </a:r>
          </a:p>
          <a:p>
            <a:pPr marL="342900" indent="-342900">
              <a:buFont typeface="Arial" panose="020B0604020202020204" pitchFamily="34" charset="0"/>
              <a:buChar char="•"/>
            </a:pPr>
            <a:r>
              <a:rPr lang="en-US" sz="2200">
                <a:latin typeface="Verdana" panose="020B0604030504040204" pitchFamily="34" charset="0"/>
                <a:ea typeface="Verdana" panose="020B0604030504040204" pitchFamily="34" charset="0"/>
                <a:cs typeface="Verdana" panose="020B0604030504040204" pitchFamily="34" charset="0"/>
              </a:rPr>
              <a:t>Expedited initiation of appropriate treatment</a:t>
            </a:r>
          </a:p>
          <a:p>
            <a:pPr marL="342900" indent="-342900">
              <a:buFont typeface="Arial" panose="020B0604020202020204" pitchFamily="34" charset="0"/>
              <a:buChar char="•"/>
            </a:pPr>
            <a:r>
              <a:rPr lang="en-US" sz="2200">
                <a:latin typeface="Verdana" panose="020B0604030504040204" pitchFamily="34" charset="0"/>
                <a:ea typeface="Verdana" panose="020B0604030504040204" pitchFamily="34" charset="0"/>
              </a:rPr>
              <a:t>More rapid hospital discharge (or avoid admission)</a:t>
            </a:r>
          </a:p>
        </p:txBody>
      </p:sp>
      <p:sp>
        <p:nvSpPr>
          <p:cNvPr id="14" name="Arrow: Down 13">
            <a:extLst>
              <a:ext uri="{FF2B5EF4-FFF2-40B4-BE49-F238E27FC236}">
                <a16:creationId xmlns:a16="http://schemas.microsoft.com/office/drawing/2014/main" id="{E7F523C2-ED60-4FF3-8717-2EB1D60DBE2D}"/>
              </a:ext>
            </a:extLst>
          </p:cNvPr>
          <p:cNvSpPr/>
          <p:nvPr/>
        </p:nvSpPr>
        <p:spPr>
          <a:xfrm>
            <a:off x="5715000" y="2726970"/>
            <a:ext cx="480150" cy="865224"/>
          </a:xfrm>
          <a:prstGeom prst="downArrow">
            <a:avLst>
              <a:gd name="adj1" fmla="val 18073"/>
              <a:gd name="adj2" fmla="val 5195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474425" y="5673946"/>
            <a:ext cx="9243150" cy="892552"/>
          </a:xfrm>
          <a:prstGeom prst="rect">
            <a:avLst/>
          </a:prstGeom>
          <a:noFill/>
          <a:ln w="12700">
            <a:solidFill>
              <a:srgbClr val="FF0000"/>
            </a:solidFill>
          </a:ln>
        </p:spPr>
        <p:txBody>
          <a:bodyPr wrap="square" rtlCol="0">
            <a:spAutoFit/>
          </a:bodyPr>
          <a:lstStyle/>
          <a:p>
            <a:pPr algn="ctr"/>
            <a:r>
              <a:rPr lang="en-US" sz="2600">
                <a:solidFill>
                  <a:srgbClr val="FF0000"/>
                </a:solidFill>
                <a:latin typeface="Verdana" panose="020B0604030504040204" pitchFamily="34" charset="0"/>
                <a:ea typeface="Verdana" panose="020B0604030504040204" pitchFamily="34" charset="0"/>
              </a:rPr>
              <a:t>The Bottom Line: Doctors working collaboratively are more likely to take timely and appropriate actions.</a:t>
            </a:r>
          </a:p>
        </p:txBody>
      </p:sp>
    </p:spTree>
    <p:extLst>
      <p:ext uri="{BB962C8B-B14F-4D97-AF65-F5344CB8AC3E}">
        <p14:creationId xmlns:p14="http://schemas.microsoft.com/office/powerpoint/2010/main" val="238545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10"/>
            <a:ext cx="12192000" cy="1284890"/>
          </a:xfrm>
        </p:spPr>
        <p:txBody>
          <a:bodyPr>
            <a:noAutofit/>
          </a:bodyPr>
          <a:lstStyle/>
          <a:p>
            <a:r>
              <a:rPr lang="en-US" sz="3600" b="1">
                <a:solidFill>
                  <a:schemeClr val="tx2"/>
                </a:solidFill>
                <a:latin typeface="Verdana" pitchFamily="34" charset="0"/>
                <a:ea typeface="Verdana" pitchFamily="34" charset="0"/>
                <a:cs typeface="Verdana" pitchFamily="34" charset="0"/>
              </a:rPr>
              <a:t>Value of Multidisciplinary Inpatient </a:t>
            </a:r>
            <a:br>
              <a:rPr lang="en-US" sz="3600" b="1">
                <a:solidFill>
                  <a:schemeClr val="tx2"/>
                </a:solidFill>
                <a:latin typeface="Verdana" pitchFamily="34" charset="0"/>
                <a:ea typeface="Verdana" pitchFamily="34" charset="0"/>
                <a:cs typeface="Verdana" pitchFamily="34" charset="0"/>
              </a:rPr>
            </a:br>
            <a:r>
              <a:rPr lang="en-US" sz="3600" b="1">
                <a:solidFill>
                  <a:schemeClr val="tx2"/>
                </a:solidFill>
                <a:latin typeface="Verdana" pitchFamily="34" charset="0"/>
                <a:ea typeface="Verdana" pitchFamily="34" charset="0"/>
                <a:cs typeface="Verdana" pitchFamily="34" charset="0"/>
              </a:rPr>
              <a:t>Care that Includes Radiation Oncologists</a:t>
            </a:r>
            <a:endParaRPr lang="en-US" sz="3600"/>
          </a:p>
        </p:txBody>
      </p:sp>
      <p:sp>
        <p:nvSpPr>
          <p:cNvPr id="3" name="Content Placeholder 2"/>
          <p:cNvSpPr>
            <a:spLocks noGrp="1"/>
          </p:cNvSpPr>
          <p:nvPr>
            <p:ph idx="1"/>
          </p:nvPr>
        </p:nvSpPr>
        <p:spPr>
          <a:xfrm>
            <a:off x="847164" y="1815352"/>
            <a:ext cx="10354235" cy="4208929"/>
          </a:xfrm>
        </p:spPr>
        <p:txBody>
          <a:bodyPr vert="horz" lIns="91440" tIns="45720" rIns="91440" bIns="45720" rtlCol="0" anchor="t">
            <a:normAutofit lnSpcReduction="10000"/>
          </a:bodyPr>
          <a:lstStyle/>
          <a:p>
            <a:pPr>
              <a:spcAft>
                <a:spcPts val="600"/>
              </a:spcAft>
            </a:pPr>
            <a:r>
              <a:rPr lang="en-US" sz="3200" baseline="30000">
                <a:effectLst/>
                <a:latin typeface="Verdana" panose="020B0604030504040204" pitchFamily="34" charset="0"/>
                <a:ea typeface="Verdana" panose="020B0604030504040204" pitchFamily="34" charset="0"/>
              </a:rPr>
              <a:t>1</a:t>
            </a:r>
            <a:r>
              <a:rPr lang="en-US" sz="3200">
                <a:effectLst/>
                <a:latin typeface="Verdana" panose="020B0604030504040204" pitchFamily="34" charset="0"/>
                <a:ea typeface="Verdana" panose="020B0604030504040204" pitchFamily="34" charset="0"/>
              </a:rPr>
              <a:t>Observational cohort study of 181 patients with painful bone metastases. The use of a dedicated palliative rad </a:t>
            </a:r>
            <a:r>
              <a:rPr lang="en-US" sz="3200" err="1">
                <a:effectLst/>
                <a:latin typeface="Verdana" panose="020B0604030504040204" pitchFamily="34" charset="0"/>
                <a:ea typeface="Verdana" panose="020B0604030504040204" pitchFamily="34" charset="0"/>
              </a:rPr>
              <a:t>onc</a:t>
            </a:r>
            <a:r>
              <a:rPr lang="en-US" sz="3200">
                <a:effectLst/>
                <a:latin typeface="Verdana" panose="020B0604030504040204" pitchFamily="34" charset="0"/>
                <a:ea typeface="Verdana" panose="020B0604030504040204" pitchFamily="34" charset="0"/>
              </a:rPr>
              <a:t> consult service </a:t>
            </a:r>
            <a:r>
              <a:rPr lang="en-US">
                <a:latin typeface="Verdana"/>
                <a:ea typeface="Verdana"/>
              </a:rPr>
              <a:t>that worked closely with other specialties led to:</a:t>
            </a:r>
            <a:endParaRPr lang="en-US">
              <a:effectLst/>
              <a:latin typeface="Verdana"/>
              <a:ea typeface="Verdana"/>
            </a:endParaRPr>
          </a:p>
          <a:p>
            <a:pPr lvl="1">
              <a:spcAft>
                <a:spcPts val="600"/>
              </a:spcAft>
            </a:pPr>
            <a:endParaRPr lang="en-US">
              <a:solidFill>
                <a:srgbClr val="000000"/>
              </a:solidFill>
              <a:effectLst/>
              <a:latin typeface="Verdana" panose="020B0604030504040204" pitchFamily="34" charset="0"/>
              <a:ea typeface="Verdana" panose="020B0604030504040204" pitchFamily="34" charset="0"/>
            </a:endParaRPr>
          </a:p>
          <a:p>
            <a:pPr lvl="1">
              <a:spcAft>
                <a:spcPts val="600"/>
              </a:spcAft>
            </a:pPr>
            <a:r>
              <a:rPr lang="en-US">
                <a:solidFill>
                  <a:srgbClr val="000000"/>
                </a:solidFill>
                <a:effectLst/>
                <a:latin typeface="Verdana" panose="020B0604030504040204" pitchFamily="34" charset="0"/>
                <a:ea typeface="Verdana" panose="020B0604030504040204" pitchFamily="34" charset="0"/>
              </a:rPr>
              <a:t>Shorter hospitalizations by an average of 8 days</a:t>
            </a:r>
          </a:p>
          <a:p>
            <a:pPr lvl="1">
              <a:spcAft>
                <a:spcPts val="600"/>
              </a:spcAft>
            </a:pPr>
            <a:r>
              <a:rPr lang="en-US">
                <a:solidFill>
                  <a:srgbClr val="000000"/>
                </a:solidFill>
                <a:latin typeface="Verdana" panose="020B0604030504040204" pitchFamily="34" charset="0"/>
                <a:ea typeface="Verdana" panose="020B0604030504040204" pitchFamily="34" charset="0"/>
              </a:rPr>
              <a:t>C</a:t>
            </a:r>
            <a:r>
              <a:rPr lang="en-US">
                <a:solidFill>
                  <a:srgbClr val="000000"/>
                </a:solidFill>
                <a:effectLst/>
                <a:latin typeface="Verdana" panose="020B0604030504040204" pitchFamily="34" charset="0"/>
                <a:ea typeface="Verdana" panose="020B0604030504040204" pitchFamily="34" charset="0"/>
              </a:rPr>
              <a:t>ost savings of $20,719/patient/hospitalization</a:t>
            </a:r>
          </a:p>
          <a:p>
            <a:pPr lvl="1">
              <a:spcAft>
                <a:spcPts val="600"/>
              </a:spcAft>
            </a:pPr>
            <a:r>
              <a:rPr lang="en-US">
                <a:solidFill>
                  <a:srgbClr val="000000"/>
                </a:solidFill>
                <a:effectLst/>
                <a:latin typeface="Verdana" panose="020B0604030504040204" pitchFamily="34" charset="0"/>
                <a:ea typeface="Verdana" panose="020B0604030504040204" pitchFamily="34" charset="0"/>
              </a:rPr>
              <a:t>35% increase in palliative care specialty utilization</a:t>
            </a:r>
            <a:endParaRPr lang="en-US">
              <a:latin typeface="Verdana" panose="020B0604030504040204" pitchFamily="34" charset="0"/>
              <a:ea typeface="Verdana" panose="020B0604030504040204" pitchFamily="34" charset="0"/>
            </a:endParaRPr>
          </a:p>
          <a:p>
            <a:pPr>
              <a:spcAft>
                <a:spcPts val="600"/>
              </a:spcAft>
            </a:pPr>
            <a:endParaRPr lang="en-US">
              <a:latin typeface="Verdana" panose="020B0604030504040204" pitchFamily="34" charset="0"/>
              <a:ea typeface="Verdana" panose="020B0604030504040204" pitchFamily="34" charset="0"/>
            </a:endParaRPr>
          </a:p>
        </p:txBody>
      </p:sp>
      <p:sp>
        <p:nvSpPr>
          <p:cNvPr id="5" name="TextBox 4">
            <a:extLst>
              <a:ext uri="{FF2B5EF4-FFF2-40B4-BE49-F238E27FC236}">
                <a16:creationId xmlns:a16="http://schemas.microsoft.com/office/drawing/2014/main" id="{4CFF9638-4765-AEAB-0D59-0DCEA3D28391}"/>
              </a:ext>
            </a:extLst>
          </p:cNvPr>
          <p:cNvSpPr txBox="1"/>
          <p:nvPr/>
        </p:nvSpPr>
        <p:spPr>
          <a:xfrm>
            <a:off x="7409330" y="6478158"/>
            <a:ext cx="4975411" cy="369332"/>
          </a:xfrm>
          <a:prstGeom prst="rect">
            <a:avLst/>
          </a:prstGeom>
          <a:noFill/>
        </p:spPr>
        <p:txBody>
          <a:bodyPr wrap="square" rtlCol="0">
            <a:spAutoFit/>
          </a:bodyPr>
          <a:lstStyle/>
          <a:p>
            <a:r>
              <a:rPr lang="en-US" sz="1800" baseline="30000">
                <a:solidFill>
                  <a:schemeClr val="bg1">
                    <a:lumMod val="50000"/>
                  </a:schemeClr>
                </a:solidFill>
                <a:effectLst/>
                <a:latin typeface="Arial" panose="020B0604020202020204" pitchFamily="34" charset="0"/>
                <a:ea typeface="Calibri" panose="020F0502020204030204" pitchFamily="34" charset="0"/>
              </a:rPr>
              <a:t>1</a:t>
            </a:r>
            <a:r>
              <a:rPr lang="en-US" sz="1800">
                <a:solidFill>
                  <a:schemeClr val="bg1">
                    <a:lumMod val="50000"/>
                  </a:schemeClr>
                </a:solidFill>
                <a:effectLst/>
                <a:latin typeface="Arial" panose="020B0604020202020204" pitchFamily="34" charset="0"/>
                <a:ea typeface="Calibri" panose="020F0502020204030204" pitchFamily="34" charset="0"/>
              </a:rPr>
              <a:t>Chang </a:t>
            </a:r>
            <a:r>
              <a:rPr lang="en-US" sz="1800" i="1">
                <a:solidFill>
                  <a:schemeClr val="bg1">
                    <a:lumMod val="50000"/>
                  </a:schemeClr>
                </a:solidFill>
                <a:effectLst/>
                <a:latin typeface="Arial" panose="020B0604020202020204" pitchFamily="34" charset="0"/>
                <a:ea typeface="Calibri" panose="020F0502020204030204" pitchFamily="34" charset="0"/>
              </a:rPr>
              <a:t>et al</a:t>
            </a:r>
            <a:r>
              <a:rPr lang="en-US" sz="1800">
                <a:solidFill>
                  <a:schemeClr val="bg1">
                    <a:lumMod val="50000"/>
                  </a:schemeClr>
                </a:solidFill>
                <a:effectLst/>
                <a:latin typeface="Arial" panose="020B0604020202020204" pitchFamily="34" charset="0"/>
                <a:ea typeface="Calibri" panose="020F0502020204030204" pitchFamily="34" charset="0"/>
              </a:rPr>
              <a:t>, J Pain Symptom Manage., 2018</a:t>
            </a:r>
            <a:endParaRPr lang="en-US">
              <a:solidFill>
                <a:schemeClr val="bg1">
                  <a:lumMod val="50000"/>
                </a:schemeClr>
              </a:solidFill>
            </a:endParaRPr>
          </a:p>
        </p:txBody>
      </p:sp>
    </p:spTree>
    <p:extLst>
      <p:ext uri="{BB962C8B-B14F-4D97-AF65-F5344CB8AC3E}">
        <p14:creationId xmlns:p14="http://schemas.microsoft.com/office/powerpoint/2010/main" val="386970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10"/>
            <a:ext cx="12192000" cy="1284890"/>
          </a:xfrm>
        </p:spPr>
        <p:txBody>
          <a:bodyPr>
            <a:noAutofit/>
          </a:bodyPr>
          <a:lstStyle/>
          <a:p>
            <a:r>
              <a:rPr lang="en-US" sz="3600" b="1">
                <a:solidFill>
                  <a:schemeClr val="tx2"/>
                </a:solidFill>
                <a:latin typeface="Verdana"/>
                <a:ea typeface="Verdana"/>
                <a:cs typeface="Verdana" pitchFamily="34" charset="0"/>
              </a:rPr>
              <a:t>Case #1</a:t>
            </a:r>
            <a:r>
              <a:rPr lang="en-US" sz="3600">
                <a:solidFill>
                  <a:schemeClr val="tx2"/>
                </a:solidFill>
                <a:latin typeface="Verdana"/>
                <a:ea typeface="Verdana"/>
                <a:cs typeface="Verdana" pitchFamily="34" charset="0"/>
              </a:rPr>
              <a:t>: Bone Metastasis</a:t>
            </a:r>
            <a:endParaRPr lang="en-US" sz="3600"/>
          </a:p>
        </p:txBody>
      </p:sp>
      <p:sp>
        <p:nvSpPr>
          <p:cNvPr id="3" name="Content Placeholder 2"/>
          <p:cNvSpPr>
            <a:spLocks noGrp="1"/>
          </p:cNvSpPr>
          <p:nvPr>
            <p:ph idx="1"/>
          </p:nvPr>
        </p:nvSpPr>
        <p:spPr>
          <a:xfrm>
            <a:off x="685800" y="1600199"/>
            <a:ext cx="4724400" cy="4648201"/>
          </a:xfrm>
        </p:spPr>
        <p:txBody>
          <a:bodyPr vert="horz" lIns="91440" tIns="45720" rIns="91440" bIns="45720" rtlCol="0" anchor="t">
            <a:normAutofit fontScale="92500" lnSpcReduction="20000"/>
          </a:bodyPr>
          <a:lstStyle/>
          <a:p>
            <a:r>
              <a:rPr lang="en-US">
                <a:latin typeface="Verdana"/>
                <a:ea typeface="Verdana"/>
              </a:rPr>
              <a:t>69M former smoker with no prior cancer history presents to ED with right hip pain and limp.</a:t>
            </a:r>
          </a:p>
          <a:p>
            <a:endParaRPr lang="en-US">
              <a:latin typeface="Verdana" panose="020B0604030504040204" pitchFamily="34" charset="0"/>
              <a:ea typeface="Verdana" panose="020B0604030504040204" pitchFamily="34" charset="0"/>
            </a:endParaRPr>
          </a:p>
          <a:p>
            <a:r>
              <a:rPr lang="en-US">
                <a:latin typeface="Verdana"/>
                <a:ea typeface="Verdana"/>
              </a:rPr>
              <a:t>Who should you consult?</a:t>
            </a:r>
          </a:p>
          <a:p>
            <a:endParaRPr lang="en-US">
              <a:latin typeface="Verdana" panose="020B0604030504040204" pitchFamily="34" charset="0"/>
              <a:ea typeface="Verdana" panose="020B0604030504040204" pitchFamily="34" charset="0"/>
            </a:endParaRPr>
          </a:p>
          <a:p>
            <a:r>
              <a:rPr lang="en-US">
                <a:latin typeface="Verdana"/>
                <a:ea typeface="Verdana"/>
              </a:rPr>
              <a:t>What should you do for his pain?</a:t>
            </a:r>
          </a:p>
        </p:txBody>
      </p:sp>
      <p:pic>
        <p:nvPicPr>
          <p:cNvPr id="4" name="Picture 3"/>
          <p:cNvPicPr>
            <a:picLocks noChangeAspect="1"/>
          </p:cNvPicPr>
          <p:nvPr/>
        </p:nvPicPr>
        <p:blipFill>
          <a:blip r:embed="rId3"/>
          <a:stretch>
            <a:fillRect/>
          </a:stretch>
        </p:blipFill>
        <p:spPr>
          <a:xfrm>
            <a:off x="5410200" y="1085251"/>
            <a:ext cx="4774226" cy="3601038"/>
          </a:xfrm>
          <a:prstGeom prst="rect">
            <a:avLst/>
          </a:prstGeom>
        </p:spPr>
      </p:pic>
      <p:pic>
        <p:nvPicPr>
          <p:cNvPr id="5" name="Picture 4"/>
          <p:cNvPicPr>
            <a:picLocks noChangeAspect="1"/>
          </p:cNvPicPr>
          <p:nvPr/>
        </p:nvPicPr>
        <p:blipFill>
          <a:blip r:embed="rId4"/>
          <a:stretch>
            <a:fillRect/>
          </a:stretch>
        </p:blipFill>
        <p:spPr>
          <a:xfrm>
            <a:off x="9829800" y="3972230"/>
            <a:ext cx="2282891" cy="2762816"/>
          </a:xfrm>
          <a:prstGeom prst="rect">
            <a:avLst/>
          </a:prstGeom>
        </p:spPr>
      </p:pic>
    </p:spTree>
    <p:extLst>
      <p:ext uri="{BB962C8B-B14F-4D97-AF65-F5344CB8AC3E}">
        <p14:creationId xmlns:p14="http://schemas.microsoft.com/office/powerpoint/2010/main" val="26816094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10"/>
            <a:ext cx="12192000" cy="1284890"/>
          </a:xfrm>
        </p:spPr>
        <p:txBody>
          <a:bodyPr>
            <a:noAutofit/>
          </a:bodyPr>
          <a:lstStyle/>
          <a:p>
            <a:r>
              <a:rPr lang="en-US" sz="3600" b="1">
                <a:solidFill>
                  <a:schemeClr val="tx2"/>
                </a:solidFill>
                <a:latin typeface="Verdana"/>
                <a:ea typeface="Verdana"/>
                <a:cs typeface="Verdana" pitchFamily="34" charset="0"/>
              </a:rPr>
              <a:t>When </a:t>
            </a:r>
            <a:r>
              <a:rPr lang="en-US" sz="3600">
                <a:solidFill>
                  <a:schemeClr val="tx2"/>
                </a:solidFill>
                <a:latin typeface="Verdana"/>
                <a:ea typeface="Verdana"/>
                <a:cs typeface="Verdana" pitchFamily="34" charset="0"/>
              </a:rPr>
              <a:t>to</a:t>
            </a:r>
            <a:r>
              <a:rPr lang="en-US" sz="3600" b="1">
                <a:solidFill>
                  <a:schemeClr val="tx2"/>
                </a:solidFill>
                <a:latin typeface="Verdana"/>
                <a:ea typeface="Verdana"/>
                <a:cs typeface="Verdana" pitchFamily="34" charset="0"/>
              </a:rPr>
              <a:t> Consult Radiation Oncology?</a:t>
            </a:r>
            <a:endParaRPr lang="en-US" sz="3600">
              <a:solidFill>
                <a:schemeClr val="tx2"/>
              </a:solidFill>
              <a:latin typeface="Verdana"/>
              <a:ea typeface="Verdana"/>
            </a:endParaRPr>
          </a:p>
        </p:txBody>
      </p:sp>
      <p:sp>
        <p:nvSpPr>
          <p:cNvPr id="3" name="Content Placeholder 2"/>
          <p:cNvSpPr>
            <a:spLocks noGrp="1"/>
          </p:cNvSpPr>
          <p:nvPr>
            <p:ph idx="1"/>
          </p:nvPr>
        </p:nvSpPr>
        <p:spPr>
          <a:xfrm>
            <a:off x="685800" y="2017059"/>
            <a:ext cx="10972800" cy="2474260"/>
          </a:xfrm>
        </p:spPr>
        <p:txBody>
          <a:bodyPr vert="horz" lIns="91440" tIns="45720" rIns="91440" bIns="45720" rtlCol="0" anchor="t">
            <a:noAutofit/>
          </a:bodyPr>
          <a:lstStyle/>
          <a:p>
            <a:r>
              <a:rPr lang="en-US" sz="2600">
                <a:latin typeface="Verdana" panose="020B0604030504040204" pitchFamily="34" charset="0"/>
                <a:ea typeface="Verdana" panose="020B0604030504040204" pitchFamily="34" charset="0"/>
              </a:rPr>
              <a:t>Immediately upon diagnosis of </a:t>
            </a:r>
            <a:r>
              <a:rPr lang="en-US" sz="2600" b="1" i="1">
                <a:latin typeface="Verdana" panose="020B0604030504040204" pitchFamily="34" charset="0"/>
                <a:ea typeface="Verdana" panose="020B0604030504040204" pitchFamily="34" charset="0"/>
              </a:rPr>
              <a:t>any</a:t>
            </a:r>
            <a:r>
              <a:rPr lang="en-US" sz="2600">
                <a:latin typeface="Verdana" panose="020B0604030504040204" pitchFamily="34" charset="0"/>
                <a:ea typeface="Verdana" panose="020B0604030504040204" pitchFamily="34" charset="0"/>
              </a:rPr>
              <a:t> cancer-related symptom that </a:t>
            </a:r>
            <a:r>
              <a:rPr lang="en-US" sz="2600" b="1" i="1">
                <a:latin typeface="Verdana" panose="020B0604030504040204" pitchFamily="34" charset="0"/>
                <a:ea typeface="Verdana" panose="020B0604030504040204" pitchFamily="34" charset="0"/>
              </a:rPr>
              <a:t>may</a:t>
            </a:r>
            <a:r>
              <a:rPr lang="en-US" sz="2600">
                <a:latin typeface="Verdana" panose="020B0604030504040204" pitchFamily="34" charset="0"/>
                <a:ea typeface="Verdana" panose="020B0604030504040204" pitchFamily="34" charset="0"/>
              </a:rPr>
              <a:t> benefit from radiation, and concurrently with medical and surgical teams.</a:t>
            </a:r>
          </a:p>
          <a:p>
            <a:endParaRPr lang="en-US" sz="260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5900146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10"/>
            <a:ext cx="12192000" cy="1284890"/>
          </a:xfrm>
        </p:spPr>
        <p:txBody>
          <a:bodyPr>
            <a:noAutofit/>
          </a:bodyPr>
          <a:lstStyle/>
          <a:p>
            <a:r>
              <a:rPr lang="en-US" sz="3600" b="1">
                <a:solidFill>
                  <a:schemeClr val="tx2"/>
                </a:solidFill>
                <a:latin typeface="Verdana" pitchFamily="34" charset="0"/>
                <a:ea typeface="Verdana" pitchFamily="34" charset="0"/>
                <a:cs typeface="Verdana" pitchFamily="34" charset="0"/>
              </a:rPr>
              <a:t>Who Can Consult Radiation Oncology?</a:t>
            </a:r>
            <a:endParaRPr lang="en-US" sz="3600"/>
          </a:p>
        </p:txBody>
      </p:sp>
      <p:sp>
        <p:nvSpPr>
          <p:cNvPr id="3" name="Content Placeholder 2"/>
          <p:cNvSpPr>
            <a:spLocks noGrp="1"/>
          </p:cNvSpPr>
          <p:nvPr>
            <p:ph idx="1"/>
          </p:nvPr>
        </p:nvSpPr>
        <p:spPr>
          <a:xfrm>
            <a:off x="685800" y="1600200"/>
            <a:ext cx="10820400" cy="5018964"/>
          </a:xfrm>
        </p:spPr>
        <p:txBody>
          <a:bodyPr vert="horz" lIns="91440" tIns="45720" rIns="91440" bIns="45720" rtlCol="0" anchor="t">
            <a:normAutofit/>
          </a:bodyPr>
          <a:lstStyle/>
          <a:p>
            <a:r>
              <a:rPr lang="en-US" sz="2400" b="1">
                <a:latin typeface="Verdana" panose="020B0604030504040204" pitchFamily="34" charset="0"/>
                <a:ea typeface="Verdana" panose="020B0604030504040204" pitchFamily="34" charset="0"/>
              </a:rPr>
              <a:t>Anyone! </a:t>
            </a:r>
            <a:r>
              <a:rPr lang="en-US" sz="2400">
                <a:latin typeface="Verdana" panose="020B0604030504040204" pitchFamily="34" charset="0"/>
                <a:ea typeface="Verdana" panose="020B0604030504040204" pitchFamily="34" charset="0"/>
              </a:rPr>
              <a:t>Inpatient c</a:t>
            </a:r>
            <a:r>
              <a:rPr lang="en-US" sz="2400" b="0" i="0" u="none" strike="noStrike" baseline="0">
                <a:solidFill>
                  <a:srgbClr val="000000"/>
                </a:solidFill>
                <a:latin typeface="Verdana" panose="020B0604030504040204" pitchFamily="34" charset="0"/>
                <a:ea typeface="Verdana" panose="020B0604030504040204" pitchFamily="34" charset="0"/>
              </a:rPr>
              <a:t>onsults from internal medicine/hospitalists, emergency medicine, palliative care, </a:t>
            </a:r>
            <a:r>
              <a:rPr lang="en-US" sz="2400" b="0" i="0" u="none" strike="noStrike" baseline="0" err="1">
                <a:solidFill>
                  <a:srgbClr val="000000"/>
                </a:solidFill>
                <a:latin typeface="Verdana" panose="020B0604030504040204" pitchFamily="34" charset="0"/>
                <a:ea typeface="Verdana" panose="020B0604030504040204" pitchFamily="34" charset="0"/>
              </a:rPr>
              <a:t>etc</a:t>
            </a:r>
            <a:r>
              <a:rPr lang="en-US" sz="2400" b="0" i="0" u="none" strike="noStrike" baseline="0">
                <a:solidFill>
                  <a:srgbClr val="000000"/>
                </a:solidFill>
                <a:latin typeface="Verdana" panose="020B0604030504040204" pitchFamily="34" charset="0"/>
                <a:ea typeface="Verdana" panose="020B0604030504040204" pitchFamily="34" charset="0"/>
              </a:rPr>
              <a:t> are welcome if those services are caring for a symptomatic inpatient with cancer. </a:t>
            </a:r>
            <a:endParaRPr lang="en-US" sz="2400">
              <a:latin typeface="Verdana" panose="020B0604030504040204" pitchFamily="34" charset="0"/>
              <a:ea typeface="Verdana" panose="020B0604030504040204" pitchFamily="34" charset="0"/>
            </a:endParaRPr>
          </a:p>
          <a:p>
            <a:endParaRPr lang="en-US" sz="2400" b="1">
              <a:latin typeface="Verdana" panose="020B0604030504040204" pitchFamily="34" charset="0"/>
              <a:ea typeface="Verdana" panose="020B0604030504040204" pitchFamily="34" charset="0"/>
            </a:endParaRPr>
          </a:p>
          <a:p>
            <a:r>
              <a:rPr lang="en-US" sz="2400">
                <a:latin typeface="Verdana" panose="020B0604030504040204" pitchFamily="34" charset="0"/>
                <a:ea typeface="Verdana" panose="020B0604030504040204" pitchFamily="34" charset="0"/>
              </a:rPr>
              <a:t>For patients with metastatic disease, medical oncology should be involved in consultation decisions since they are often most involved in outpatient care. </a:t>
            </a:r>
          </a:p>
          <a:p>
            <a:endParaRPr lang="en-US" sz="2400" b="1" i="0" u="none" strike="noStrike" baseline="0">
              <a:solidFill>
                <a:srgbClr val="000000"/>
              </a:solidFill>
              <a:latin typeface="Verdana" panose="020B0604030504040204" pitchFamily="34" charset="0"/>
              <a:ea typeface="Verdana" panose="020B0604030504040204" pitchFamily="34" charset="0"/>
            </a:endParaRPr>
          </a:p>
          <a:p>
            <a:r>
              <a:rPr lang="en-US" sz="2400">
                <a:latin typeface="Verdana" panose="020B0604030504040204" pitchFamily="34" charset="0"/>
                <a:ea typeface="Verdana" panose="020B0604030504040204" pitchFamily="34" charset="0"/>
              </a:rPr>
              <a:t>A consultation is just a request for an opinion. It does not mean a patient will necessarily be treated. </a:t>
            </a:r>
          </a:p>
          <a:p>
            <a:endParaRPr lang="en-US" sz="2400">
              <a:solidFill>
                <a:srgbClr val="000000"/>
              </a:solidFill>
              <a:latin typeface="Verdana" panose="020B0604030504040204" pitchFamily="34" charset="0"/>
              <a:ea typeface="Verdana" panose="020B0604030504040204" pitchFamily="34" charset="0"/>
            </a:endParaRPr>
          </a:p>
          <a:p>
            <a:r>
              <a:rPr lang="en-US" sz="2400">
                <a:solidFill>
                  <a:srgbClr val="000000"/>
                </a:solidFill>
                <a:latin typeface="Verdana" panose="020B0604030504040204" pitchFamily="34" charset="0"/>
                <a:ea typeface="Verdana" panose="020B0604030504040204" pitchFamily="34" charset="0"/>
              </a:rPr>
              <a:t>Patients benefit from multidisciplinary input. Don’t be shy!</a:t>
            </a:r>
          </a:p>
          <a:p>
            <a:endParaRPr lang="en-US" sz="2400">
              <a:latin typeface="Verdana" panose="020B0604030504040204" pitchFamily="34" charset="0"/>
              <a:ea typeface="Verdana" panose="020B0604030504040204" pitchFamily="34" charset="0"/>
            </a:endParaRPr>
          </a:p>
          <a:p>
            <a:endParaRPr lang="en-US" sz="240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345703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69BBF-4A01-E126-BC06-D6E8935EB2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D1107A-3785-8942-77C6-300F6C7413A1}"/>
              </a:ext>
            </a:extLst>
          </p:cNvPr>
          <p:cNvSpPr>
            <a:spLocks noGrp="1"/>
          </p:cNvSpPr>
          <p:nvPr>
            <p:ph type="title"/>
          </p:nvPr>
        </p:nvSpPr>
        <p:spPr>
          <a:xfrm>
            <a:off x="0" y="2659434"/>
            <a:ext cx="12192000" cy="1325563"/>
          </a:xfrm>
        </p:spPr>
        <p:txBody>
          <a:bodyPr>
            <a:noAutofit/>
          </a:bodyPr>
          <a:lstStyle/>
          <a:p>
            <a:pPr algn="ctr"/>
            <a:r>
              <a:rPr lang="en-US" sz="4200" b="1" i="1">
                <a:solidFill>
                  <a:srgbClr val="002060"/>
                </a:solidFill>
                <a:latin typeface="Verdana" panose="020B0604030504040204" pitchFamily="34" charset="0"/>
                <a:ea typeface="Verdana" panose="020B0604030504040204" pitchFamily="34" charset="0"/>
              </a:rPr>
              <a:t>What is the Value of Radiation Therapy in Multidisciplinary Cancer Care?</a:t>
            </a:r>
          </a:p>
        </p:txBody>
      </p:sp>
    </p:spTree>
    <p:extLst>
      <p:ext uri="{BB962C8B-B14F-4D97-AF65-F5344CB8AC3E}">
        <p14:creationId xmlns:p14="http://schemas.microsoft.com/office/powerpoint/2010/main" val="10980895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10"/>
            <a:ext cx="12192000" cy="1284890"/>
          </a:xfrm>
        </p:spPr>
        <p:txBody>
          <a:bodyPr>
            <a:noAutofit/>
          </a:bodyPr>
          <a:lstStyle/>
          <a:p>
            <a:r>
              <a:rPr lang="en-US" sz="3600">
                <a:solidFill>
                  <a:schemeClr val="tx2"/>
                </a:solidFill>
                <a:latin typeface="Verdana"/>
                <a:ea typeface="Verdana"/>
              </a:rPr>
              <a:t>Is Pathology Required Prior to Consult?</a:t>
            </a:r>
          </a:p>
        </p:txBody>
      </p:sp>
      <p:sp>
        <p:nvSpPr>
          <p:cNvPr id="3" name="Content Placeholder 2"/>
          <p:cNvSpPr>
            <a:spLocks noGrp="1"/>
          </p:cNvSpPr>
          <p:nvPr>
            <p:ph idx="1"/>
          </p:nvPr>
        </p:nvSpPr>
        <p:spPr>
          <a:xfrm>
            <a:off x="685800" y="1600200"/>
            <a:ext cx="10972800" cy="4953000"/>
          </a:xfrm>
        </p:spPr>
        <p:txBody>
          <a:bodyPr vert="horz" lIns="91440" tIns="45720" rIns="91440" bIns="45720" rtlCol="0" anchor="t">
            <a:noAutofit/>
          </a:bodyPr>
          <a:lstStyle/>
          <a:p>
            <a:r>
              <a:rPr lang="en-US" sz="2400" b="1">
                <a:latin typeface="Verdana" panose="020B0604030504040204" pitchFamily="34" charset="0"/>
                <a:ea typeface="Verdana" panose="020B0604030504040204" pitchFamily="34" charset="0"/>
              </a:rPr>
              <a:t>No! </a:t>
            </a:r>
            <a:r>
              <a:rPr lang="en-US" sz="2400">
                <a:latin typeface="Verdana" panose="020B0604030504040204" pitchFamily="34" charset="0"/>
                <a:ea typeface="Verdana" panose="020B0604030504040204" pitchFamily="34" charset="0"/>
              </a:rPr>
              <a:t>If cancer is suspected on exam or imaging, and a patient is symptomatic, DO NOT wait for biopsy to be completed, or pathology resulted, for the consultation. </a:t>
            </a:r>
          </a:p>
          <a:p>
            <a:endParaRPr lang="en-US" sz="2400">
              <a:latin typeface="Verdana" panose="020B0604030504040204" pitchFamily="34" charset="0"/>
              <a:ea typeface="Verdana" panose="020B0604030504040204" pitchFamily="34" charset="0"/>
            </a:endParaRPr>
          </a:p>
          <a:p>
            <a:r>
              <a:rPr lang="en-US" sz="2400" b="0" i="0" u="none" strike="noStrike" baseline="0">
                <a:solidFill>
                  <a:srgbClr val="000000"/>
                </a:solidFill>
                <a:latin typeface="Verdana" panose="020B0604030504040204" pitchFamily="34" charset="0"/>
                <a:ea typeface="Verdana" panose="020B0604030504040204" pitchFamily="34" charset="0"/>
              </a:rPr>
              <a:t>Usually, radiation oncologists will wait for pathologic confirmation of malignancy to initiate radiation therapy</a:t>
            </a:r>
            <a:r>
              <a:rPr lang="en-US" sz="2400">
                <a:latin typeface="Verdana" panose="020B0604030504040204" pitchFamily="34" charset="0"/>
                <a:ea typeface="Verdana" panose="020B0604030504040204" pitchFamily="34" charset="0"/>
              </a:rPr>
              <a:t>, but not always. </a:t>
            </a:r>
          </a:p>
          <a:p>
            <a:endParaRPr lang="en-US" sz="2400">
              <a:latin typeface="Verdana" panose="020B0604030504040204" pitchFamily="34" charset="0"/>
              <a:ea typeface="Verdana" panose="020B0604030504040204" pitchFamily="34" charset="0"/>
            </a:endParaRPr>
          </a:p>
          <a:p>
            <a:r>
              <a:rPr lang="en-US" sz="2400" b="0" i="0">
                <a:solidFill>
                  <a:srgbClr val="222222"/>
                </a:solidFill>
                <a:effectLst/>
                <a:latin typeface="Verdana" panose="020B0604030504040204" pitchFamily="34" charset="0"/>
                <a:ea typeface="Verdana" panose="020B0604030504040204" pitchFamily="34" charset="0"/>
              </a:rPr>
              <a:t>Radiation oncologists can help ensure the right diagnostic tests are being ordered, and initiate RT treatment planning (which takes time), and can occur while waiting for pathology results</a:t>
            </a:r>
            <a:endParaRPr lang="en-US" sz="2400">
              <a:latin typeface="Verdana" panose="020B0604030504040204" pitchFamily="34" charset="0"/>
              <a:ea typeface="Verdana" panose="020B0604030504040204" pitchFamily="34" charset="0"/>
            </a:endParaRPr>
          </a:p>
          <a:p>
            <a:endParaRPr lang="en-US" sz="240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8331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normAutofit/>
          </a:bodyPr>
          <a:lstStyle/>
          <a:p>
            <a:r>
              <a:rPr lang="en-US" sz="3600" b="1">
                <a:latin typeface="Verdana" panose="020B0604030504040204" pitchFamily="34" charset="0"/>
                <a:ea typeface="Verdana" panose="020B0604030504040204" pitchFamily="34" charset="0"/>
              </a:rPr>
              <a:t>Can Anyone Not be Irradiated?</a:t>
            </a:r>
          </a:p>
        </p:txBody>
      </p:sp>
      <p:sp>
        <p:nvSpPr>
          <p:cNvPr id="3" name="Content Placeholder 2"/>
          <p:cNvSpPr>
            <a:spLocks noGrp="1"/>
          </p:cNvSpPr>
          <p:nvPr>
            <p:ph idx="1"/>
          </p:nvPr>
        </p:nvSpPr>
        <p:spPr>
          <a:xfrm>
            <a:off x="609600" y="1600201"/>
            <a:ext cx="10972800" cy="5046259"/>
          </a:xfrm>
        </p:spPr>
        <p:txBody>
          <a:bodyPr vert="horz" lIns="91440" tIns="45720" rIns="91440" bIns="45720" rtlCol="0" anchor="t">
            <a:normAutofit fontScale="85000" lnSpcReduction="10000"/>
          </a:bodyPr>
          <a:lstStyle/>
          <a:p>
            <a:r>
              <a:rPr lang="en-US">
                <a:latin typeface="Verdana"/>
                <a:ea typeface="Verdana"/>
              </a:rPr>
              <a:t>Patients usually must be able to lie flat on treatment table </a:t>
            </a:r>
            <a:endParaRPr lang="en-US">
              <a:latin typeface="Verdana" panose="020B0604030504040204" pitchFamily="34" charset="0"/>
              <a:ea typeface="Verdana" panose="020B0604030504040204" pitchFamily="34" charset="0"/>
            </a:endParaRPr>
          </a:p>
          <a:p>
            <a:pPr lvl="1"/>
            <a:r>
              <a:rPr lang="en-US">
                <a:latin typeface="Verdana"/>
                <a:ea typeface="Verdana"/>
              </a:rPr>
              <a:t>Can be an issue if in significant pain or shortness of breath; medical optimization can overcome this issue.</a:t>
            </a:r>
            <a:endParaRPr lang="en-US">
              <a:latin typeface="Verdana" panose="020B0604030504040204" pitchFamily="34" charset="0"/>
              <a:ea typeface="Verdana" panose="020B0604030504040204" pitchFamily="34" charset="0"/>
            </a:endParaRPr>
          </a:p>
          <a:p>
            <a:endParaRPr lang="en-US">
              <a:latin typeface="Verdana" panose="020B0604030504040204" pitchFamily="34" charset="0"/>
              <a:ea typeface="Verdana" panose="020B0604030504040204" pitchFamily="34" charset="0"/>
              <a:cs typeface="Calibri"/>
            </a:endParaRPr>
          </a:p>
          <a:p>
            <a:r>
              <a:rPr lang="en-US">
                <a:latin typeface="Verdana" panose="020B0604030504040204" pitchFamily="34" charset="0"/>
                <a:ea typeface="Verdana" panose="020B0604030504040204" pitchFamily="34" charset="0"/>
              </a:rPr>
              <a:t>Patients must be cooperative</a:t>
            </a:r>
          </a:p>
          <a:p>
            <a:pPr lvl="1"/>
            <a:r>
              <a:rPr lang="en-US">
                <a:latin typeface="Verdana"/>
                <a:ea typeface="Verdana"/>
              </a:rPr>
              <a:t>Can be an issue with altered mental status or children; can consider sedation or anesthesia support if indicated.</a:t>
            </a:r>
            <a:endParaRPr lang="en-US">
              <a:latin typeface="Verdana" panose="020B0604030504040204" pitchFamily="34" charset="0"/>
              <a:ea typeface="Verdana" panose="020B0604030504040204" pitchFamily="34" charset="0"/>
            </a:endParaRPr>
          </a:p>
          <a:p>
            <a:pPr lvl="1"/>
            <a:endParaRPr lang="en-US">
              <a:latin typeface="Verdana" panose="020B0604030504040204" pitchFamily="34" charset="0"/>
              <a:ea typeface="Verdana" panose="020B0604030504040204" pitchFamily="34" charset="0"/>
            </a:endParaRPr>
          </a:p>
          <a:p>
            <a:r>
              <a:rPr lang="en-US">
                <a:latin typeface="Verdana" panose="020B0604030504040204" pitchFamily="34" charset="0"/>
                <a:ea typeface="Verdana" panose="020B0604030504040204" pitchFamily="34" charset="0"/>
              </a:rPr>
              <a:t>Brain or head/neck tumors usually require a head mask</a:t>
            </a:r>
          </a:p>
          <a:p>
            <a:pPr lvl="1"/>
            <a:r>
              <a:rPr lang="en-US">
                <a:latin typeface="Verdana"/>
                <a:ea typeface="Verdana"/>
              </a:rPr>
              <a:t>Can be an issue if claustrophobic; sometimes anxiolytic medications can overcome this issue.</a:t>
            </a:r>
            <a:endParaRPr lang="en-US">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75265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noAutofit/>
          </a:bodyPr>
          <a:lstStyle/>
          <a:p>
            <a:r>
              <a:rPr lang="en-US" sz="3400" b="1">
                <a:latin typeface="Verdana" panose="020B0604030504040204" pitchFamily="34" charset="0"/>
                <a:ea typeface="Verdana" panose="020B0604030504040204" pitchFamily="34" charset="0"/>
              </a:rPr>
              <a:t>Patients Near the End of Life</a:t>
            </a:r>
          </a:p>
        </p:txBody>
      </p:sp>
      <p:sp>
        <p:nvSpPr>
          <p:cNvPr id="3" name="Content Placeholder 2"/>
          <p:cNvSpPr>
            <a:spLocks noGrp="1"/>
          </p:cNvSpPr>
          <p:nvPr>
            <p:ph idx="1"/>
          </p:nvPr>
        </p:nvSpPr>
        <p:spPr>
          <a:xfrm>
            <a:off x="609600" y="1371601"/>
            <a:ext cx="10972800" cy="5185954"/>
          </a:xfrm>
        </p:spPr>
        <p:txBody>
          <a:bodyPr vert="horz" lIns="91440" tIns="45720" rIns="91440" bIns="45720" rtlCol="0" anchor="t">
            <a:noAutofit/>
          </a:bodyPr>
          <a:lstStyle/>
          <a:p>
            <a:r>
              <a:rPr lang="en-US" sz="2200">
                <a:latin typeface="Verdana"/>
                <a:ea typeface="Verdana"/>
              </a:rPr>
              <a:t>It is always better to give palliative RT while a patient has a long enough life expectancy to benefit from it. </a:t>
            </a:r>
            <a:endParaRPr lang="en-US" sz="2200">
              <a:latin typeface="Verdana" panose="020B0604030504040204" pitchFamily="34" charset="0"/>
              <a:ea typeface="Verdana" panose="020B0604030504040204" pitchFamily="34" charset="0"/>
            </a:endParaRPr>
          </a:p>
          <a:p>
            <a:endParaRPr lang="en-US" sz="2200">
              <a:latin typeface="Verdana" panose="020B0604030504040204" pitchFamily="34" charset="0"/>
              <a:ea typeface="Verdana" panose="020B0604030504040204" pitchFamily="34" charset="0"/>
            </a:endParaRPr>
          </a:p>
          <a:p>
            <a:r>
              <a:rPr lang="en-US" sz="2200">
                <a:latin typeface="Verdana"/>
                <a:ea typeface="Verdana"/>
              </a:rPr>
              <a:t>There are some patients approaching the end of life who may benefit from a </a:t>
            </a:r>
            <a:r>
              <a:rPr lang="en-US" sz="2200" b="1">
                <a:latin typeface="Verdana"/>
                <a:ea typeface="Verdana"/>
              </a:rPr>
              <a:t>single fraction </a:t>
            </a:r>
            <a:r>
              <a:rPr lang="en-US" sz="2200">
                <a:latin typeface="Verdana"/>
                <a:ea typeface="Verdana"/>
              </a:rPr>
              <a:t>of palliative RT before hospice enrollment.</a:t>
            </a:r>
          </a:p>
          <a:p>
            <a:endParaRPr lang="en-US" sz="2200">
              <a:latin typeface="Verdana" panose="020B0604030504040204" pitchFamily="34" charset="0"/>
              <a:ea typeface="Verdana" panose="020B0604030504040204" pitchFamily="34" charset="0"/>
            </a:endParaRPr>
          </a:p>
          <a:p>
            <a:r>
              <a:rPr lang="en-US" sz="2200">
                <a:latin typeface="Verdana"/>
                <a:ea typeface="Verdana"/>
              </a:rPr>
              <a:t>Need to consider patient’s life expectancy on hospice to determine if palliative RT right before enrollment is likely to benefit them.</a:t>
            </a:r>
          </a:p>
          <a:p>
            <a:endParaRPr lang="en-US" sz="2200">
              <a:latin typeface="Verdana" panose="020B0604030504040204" pitchFamily="34" charset="0"/>
              <a:ea typeface="Verdana" panose="020B0604030504040204" pitchFamily="34" charset="0"/>
            </a:endParaRPr>
          </a:p>
          <a:p>
            <a:r>
              <a:rPr lang="en-US" sz="2200">
                <a:latin typeface="Verdana"/>
                <a:ea typeface="Verdana"/>
              </a:rPr>
              <a:t>Hospice services generally will not pay for radiation therapy (with some exceptions), so better to do that single treatment before enrollment.</a:t>
            </a:r>
          </a:p>
          <a:p>
            <a:endParaRPr lang="en-US" sz="2200">
              <a:latin typeface="Verdana" panose="020B0604030504040204" pitchFamily="34" charset="0"/>
              <a:ea typeface="Verdana" panose="020B0604030504040204" pitchFamily="34" charset="0"/>
            </a:endParaRPr>
          </a:p>
          <a:p>
            <a:r>
              <a:rPr lang="en-US" sz="2200">
                <a:latin typeface="Verdana"/>
                <a:ea typeface="Verdana"/>
              </a:rPr>
              <a:t>It is okay to discontinue a course of palliative RT for a patient to go on hospice, but the radiation oncologist should be involved in that decision.</a:t>
            </a:r>
          </a:p>
        </p:txBody>
      </p:sp>
    </p:spTree>
    <p:extLst>
      <p:ext uri="{BB962C8B-B14F-4D97-AF65-F5344CB8AC3E}">
        <p14:creationId xmlns:p14="http://schemas.microsoft.com/office/powerpoint/2010/main" val="5464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noAutofit/>
          </a:bodyPr>
          <a:lstStyle/>
          <a:p>
            <a:r>
              <a:rPr lang="en-US" sz="3400" b="1">
                <a:latin typeface="Verdana" panose="020B0604030504040204" pitchFamily="34" charset="0"/>
                <a:ea typeface="Verdana" panose="020B0604030504040204" pitchFamily="34" charset="0"/>
              </a:rPr>
              <a:t>Palliative RT for Patients On Clinical Trials</a:t>
            </a:r>
          </a:p>
        </p:txBody>
      </p:sp>
      <p:sp>
        <p:nvSpPr>
          <p:cNvPr id="3" name="Content Placeholder 2"/>
          <p:cNvSpPr>
            <a:spLocks noGrp="1"/>
          </p:cNvSpPr>
          <p:nvPr>
            <p:ph idx="1"/>
          </p:nvPr>
        </p:nvSpPr>
        <p:spPr>
          <a:xfrm>
            <a:off x="609600" y="1371601"/>
            <a:ext cx="10972800" cy="5185954"/>
          </a:xfrm>
        </p:spPr>
        <p:txBody>
          <a:bodyPr vert="horz" lIns="91440" tIns="45720" rIns="91440" bIns="45720" rtlCol="0" anchor="t">
            <a:noAutofit/>
          </a:bodyPr>
          <a:lstStyle/>
          <a:p>
            <a:r>
              <a:rPr lang="en-US" sz="2400">
                <a:latin typeface="Verdana"/>
                <a:ea typeface="Verdana"/>
              </a:rPr>
              <a:t>Many pharmaceutical trials for metastatic cancer do not allow palliative RT or other cancer treatments while a patient is enrolled, since it can complicate systemic response assessment. </a:t>
            </a:r>
          </a:p>
          <a:p>
            <a:endParaRPr lang="en-US" sz="2400">
              <a:latin typeface="Verdana"/>
              <a:ea typeface="Verdana"/>
            </a:endParaRPr>
          </a:p>
          <a:p>
            <a:r>
              <a:rPr lang="en-US" sz="2400">
                <a:latin typeface="Verdana"/>
                <a:ea typeface="Verdana"/>
              </a:rPr>
              <a:t>If a patient develops worsening symptoms, it likely indicates disease progression and should be evaluated. All standard of care treatment options should be discussed. </a:t>
            </a:r>
          </a:p>
          <a:p>
            <a:endParaRPr lang="en-US" sz="2400">
              <a:latin typeface="Verdana"/>
              <a:ea typeface="Verdana"/>
            </a:endParaRPr>
          </a:p>
          <a:p>
            <a:r>
              <a:rPr lang="en-US" sz="2400">
                <a:latin typeface="Verdana"/>
                <a:ea typeface="Verdana"/>
              </a:rPr>
              <a:t>Usually palliative RT would be avoided until the patient goes off study, however, patients may withdraw from trials at any time if they choose to pursue another treatment that is not permitted on the trial. </a:t>
            </a:r>
          </a:p>
        </p:txBody>
      </p:sp>
    </p:spTree>
    <p:extLst>
      <p:ext uri="{BB962C8B-B14F-4D97-AF65-F5344CB8AC3E}">
        <p14:creationId xmlns:p14="http://schemas.microsoft.com/office/powerpoint/2010/main" val="394217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93577"/>
            <a:ext cx="12192000" cy="1398494"/>
          </a:xfrm>
        </p:spPr>
        <p:txBody>
          <a:bodyPr>
            <a:normAutofit fontScale="90000"/>
          </a:bodyPr>
          <a:lstStyle/>
          <a:p>
            <a:pPr algn="ctr"/>
            <a:r>
              <a:rPr lang="en-US" sz="5000">
                <a:solidFill>
                  <a:schemeClr val="tx2"/>
                </a:solidFill>
                <a:latin typeface="Verdana" pitchFamily="34" charset="0"/>
                <a:ea typeface="Verdana" pitchFamily="34" charset="0"/>
                <a:cs typeface="Verdana" pitchFamily="34" charset="0"/>
              </a:rPr>
              <a:t>Case Studies in Effective Multidisciplinary Care</a:t>
            </a:r>
          </a:p>
        </p:txBody>
      </p:sp>
    </p:spTree>
    <p:extLst>
      <p:ext uri="{BB962C8B-B14F-4D97-AF65-F5344CB8AC3E}">
        <p14:creationId xmlns:p14="http://schemas.microsoft.com/office/powerpoint/2010/main" val="3084504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10"/>
            <a:ext cx="12192000" cy="1284890"/>
          </a:xfrm>
        </p:spPr>
        <p:txBody>
          <a:bodyPr>
            <a:noAutofit/>
          </a:bodyPr>
          <a:lstStyle/>
          <a:p>
            <a:r>
              <a:rPr lang="en-US" sz="3600" b="1">
                <a:solidFill>
                  <a:schemeClr val="tx2"/>
                </a:solidFill>
                <a:latin typeface="Verdana"/>
                <a:ea typeface="Verdana"/>
                <a:cs typeface="Verdana" pitchFamily="34" charset="0"/>
              </a:rPr>
              <a:t>Case #</a:t>
            </a:r>
            <a:r>
              <a:rPr lang="en-US" sz="3600">
                <a:solidFill>
                  <a:schemeClr val="tx2"/>
                </a:solidFill>
                <a:latin typeface="Verdana"/>
                <a:ea typeface="Verdana"/>
                <a:cs typeface="Verdana" pitchFamily="34" charset="0"/>
              </a:rPr>
              <a:t>2</a:t>
            </a:r>
            <a:r>
              <a:rPr lang="en-US" sz="3600" b="1">
                <a:solidFill>
                  <a:schemeClr val="tx2"/>
                </a:solidFill>
                <a:latin typeface="Verdana"/>
                <a:ea typeface="Verdana"/>
                <a:cs typeface="Verdana" pitchFamily="34" charset="0"/>
              </a:rPr>
              <a:t>: </a:t>
            </a:r>
            <a:r>
              <a:rPr lang="en-US" sz="3600">
                <a:solidFill>
                  <a:schemeClr val="tx2"/>
                </a:solidFill>
                <a:latin typeface="Verdana"/>
                <a:ea typeface="Verdana"/>
                <a:cs typeface="Verdana" pitchFamily="34" charset="0"/>
              </a:rPr>
              <a:t>Spinal Cord Compression</a:t>
            </a:r>
            <a:endParaRPr lang="en-US" sz="3600">
              <a:solidFill>
                <a:schemeClr val="tx2"/>
              </a:solidFill>
              <a:latin typeface="Verdana"/>
              <a:ea typeface="Verdana"/>
            </a:endParaRPr>
          </a:p>
        </p:txBody>
      </p:sp>
      <p:sp>
        <p:nvSpPr>
          <p:cNvPr id="3" name="Content Placeholder 2"/>
          <p:cNvSpPr>
            <a:spLocks noGrp="1"/>
          </p:cNvSpPr>
          <p:nvPr>
            <p:ph idx="1"/>
          </p:nvPr>
        </p:nvSpPr>
        <p:spPr>
          <a:xfrm>
            <a:off x="723378" y="1200506"/>
            <a:ext cx="7696200" cy="5552090"/>
          </a:xfrm>
        </p:spPr>
        <p:txBody>
          <a:bodyPr vert="horz" lIns="91440" tIns="45720" rIns="91440" bIns="45720" rtlCol="0" anchor="t">
            <a:noAutofit/>
          </a:bodyPr>
          <a:lstStyle/>
          <a:p>
            <a:r>
              <a:rPr lang="en-US" sz="2400">
                <a:latin typeface="Verdana" panose="020B0604030504040204" pitchFamily="34" charset="0"/>
                <a:ea typeface="Verdana" panose="020B0604030504040204" pitchFamily="34" charset="0"/>
              </a:rPr>
              <a:t>57F with known metastatic breast cancer who presents with progressively worsening back pain over the past month and new left lower extremity weakness for the past two days. </a:t>
            </a:r>
            <a:br>
              <a:rPr lang="en-US" sz="2400">
                <a:latin typeface="Verdana" panose="020B0604030504040204" pitchFamily="34" charset="0"/>
                <a:ea typeface="Verdana" panose="020B0604030504040204" pitchFamily="34" charset="0"/>
              </a:rPr>
            </a:br>
            <a:endParaRPr lang="en-US" sz="2400">
              <a:latin typeface="Verdana" panose="020B0604030504040204" pitchFamily="34" charset="0"/>
              <a:ea typeface="Verdana" panose="020B0604030504040204" pitchFamily="34" charset="0"/>
            </a:endParaRPr>
          </a:p>
          <a:p>
            <a:pPr lvl="1"/>
            <a:r>
              <a:rPr lang="en-US" sz="2000">
                <a:latin typeface="Verdana"/>
                <a:ea typeface="Verdana"/>
              </a:rPr>
              <a:t>MRI of the full spine shows a T12 vertebral body metastasis with epidural compression.</a:t>
            </a:r>
            <a:endParaRPr lang="en-US" sz="2000">
              <a:latin typeface="Verdana" panose="020B0604030504040204" pitchFamily="34" charset="0"/>
              <a:ea typeface="Verdana" panose="020B0604030504040204" pitchFamily="34" charset="0"/>
            </a:endParaRPr>
          </a:p>
          <a:p>
            <a:pPr lvl="1"/>
            <a:endParaRPr lang="en-US" sz="2000">
              <a:latin typeface="Verdana"/>
              <a:ea typeface="Verdana"/>
            </a:endParaRPr>
          </a:p>
          <a:p>
            <a:pPr lvl="1"/>
            <a:r>
              <a:rPr lang="en-US" sz="2000">
                <a:latin typeface="Verdana"/>
                <a:ea typeface="Verdana"/>
              </a:rPr>
              <a:t>Decadron is started to reduce edema.</a:t>
            </a:r>
          </a:p>
          <a:p>
            <a:pPr lvl="1"/>
            <a:endParaRPr lang="en-US" sz="2400">
              <a:latin typeface="Verdana" panose="020B0604030504040204" pitchFamily="34" charset="0"/>
              <a:ea typeface="Verdana" panose="020B0604030504040204" pitchFamily="34" charset="0"/>
            </a:endParaRPr>
          </a:p>
          <a:p>
            <a:pPr lvl="1"/>
            <a:r>
              <a:rPr lang="en-US" sz="2000">
                <a:latin typeface="Verdana"/>
                <a:ea typeface="Verdana"/>
              </a:rPr>
              <a:t>Neurosurgery, medical oncology and radiation oncology are consulted. After discussion, a decision is made to proceed with surgical decompression.</a:t>
            </a:r>
            <a:endParaRPr lang="en-US" sz="2000">
              <a:latin typeface="Verdana" panose="020B0604030504040204" pitchFamily="34" charset="0"/>
              <a:ea typeface="Verdana" panose="020B0604030504040204" pitchFamily="34" charset="0"/>
            </a:endParaRPr>
          </a:p>
          <a:p>
            <a:endParaRPr lang="en-US" sz="2400">
              <a:latin typeface="Verdana" panose="020B0604030504040204" pitchFamily="34" charset="0"/>
              <a:ea typeface="Verdana" panose="020B0604030504040204" pitchFamily="34" charset="0"/>
            </a:endParaRPr>
          </a:p>
          <a:p>
            <a:pPr marL="0" indent="0">
              <a:buNone/>
            </a:pPr>
            <a:endParaRPr lang="en-US" sz="2400">
              <a:latin typeface="Verdana" panose="020B0604030504040204" pitchFamily="34" charset="0"/>
              <a:ea typeface="Verdana" panose="020B0604030504040204" pitchFamily="34" charset="0"/>
            </a:endParaRPr>
          </a:p>
        </p:txBody>
      </p:sp>
      <p:pic>
        <p:nvPicPr>
          <p:cNvPr id="5" name="Picture 5" descr="A picture containing close&#10;&#10;Description automatically generated">
            <a:extLst>
              <a:ext uri="{FF2B5EF4-FFF2-40B4-BE49-F238E27FC236}">
                <a16:creationId xmlns:a16="http://schemas.microsoft.com/office/drawing/2014/main" id="{89DCCBB8-A3D8-27AF-DDFA-93FBB66472BD}"/>
              </a:ext>
            </a:extLst>
          </p:cNvPr>
          <p:cNvPicPr>
            <a:picLocks noChangeAspect="1"/>
          </p:cNvPicPr>
          <p:nvPr/>
        </p:nvPicPr>
        <p:blipFill>
          <a:blip r:embed="rId3"/>
          <a:stretch>
            <a:fillRect/>
          </a:stretch>
        </p:blipFill>
        <p:spPr>
          <a:xfrm>
            <a:off x="8797311" y="1127185"/>
            <a:ext cx="2921869" cy="5495026"/>
          </a:xfrm>
          <a:prstGeom prst="rect">
            <a:avLst/>
          </a:prstGeom>
        </p:spPr>
      </p:pic>
      <p:sp>
        <p:nvSpPr>
          <p:cNvPr id="6" name="Oval 5">
            <a:extLst>
              <a:ext uri="{FF2B5EF4-FFF2-40B4-BE49-F238E27FC236}">
                <a16:creationId xmlns:a16="http://schemas.microsoft.com/office/drawing/2014/main" id="{4EA8EC51-4124-124C-938D-E3B312BB3FBD}"/>
              </a:ext>
            </a:extLst>
          </p:cNvPr>
          <p:cNvSpPr/>
          <p:nvPr/>
        </p:nvSpPr>
        <p:spPr>
          <a:xfrm>
            <a:off x="9269083" y="2281687"/>
            <a:ext cx="1981200" cy="2060274"/>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638029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10"/>
            <a:ext cx="12192000" cy="1284890"/>
          </a:xfrm>
        </p:spPr>
        <p:txBody>
          <a:bodyPr>
            <a:noAutofit/>
          </a:bodyPr>
          <a:lstStyle/>
          <a:p>
            <a:r>
              <a:rPr lang="en-US" sz="3600" b="1">
                <a:solidFill>
                  <a:schemeClr val="tx2"/>
                </a:solidFill>
                <a:latin typeface="Verdana"/>
                <a:ea typeface="Verdana"/>
                <a:cs typeface="Verdana" pitchFamily="34" charset="0"/>
              </a:rPr>
              <a:t>Case #</a:t>
            </a:r>
            <a:r>
              <a:rPr lang="en-US" sz="3600">
                <a:solidFill>
                  <a:schemeClr val="tx2"/>
                </a:solidFill>
                <a:latin typeface="Verdana"/>
                <a:ea typeface="Verdana"/>
                <a:cs typeface="Verdana" pitchFamily="34" charset="0"/>
              </a:rPr>
              <a:t>2</a:t>
            </a:r>
            <a:r>
              <a:rPr lang="en-US" sz="3600" b="1">
                <a:solidFill>
                  <a:schemeClr val="tx2"/>
                </a:solidFill>
                <a:latin typeface="Verdana"/>
                <a:ea typeface="Verdana"/>
                <a:cs typeface="Verdana" pitchFamily="34" charset="0"/>
              </a:rPr>
              <a:t>: </a:t>
            </a:r>
            <a:r>
              <a:rPr lang="en-US" sz="3600">
                <a:solidFill>
                  <a:schemeClr val="tx2"/>
                </a:solidFill>
                <a:latin typeface="Verdana"/>
                <a:ea typeface="Verdana"/>
                <a:cs typeface="Verdana" pitchFamily="34" charset="0"/>
              </a:rPr>
              <a:t>Spinal Cord Compression</a:t>
            </a:r>
            <a:endParaRPr lang="en-US" sz="3600" b="0">
              <a:ea typeface="+mj-lt"/>
              <a:cs typeface="+mj-lt"/>
            </a:endParaRPr>
          </a:p>
        </p:txBody>
      </p:sp>
      <p:sp>
        <p:nvSpPr>
          <p:cNvPr id="3" name="Content Placeholder 2"/>
          <p:cNvSpPr>
            <a:spLocks noGrp="1"/>
          </p:cNvSpPr>
          <p:nvPr>
            <p:ph idx="1"/>
          </p:nvPr>
        </p:nvSpPr>
        <p:spPr>
          <a:xfrm>
            <a:off x="685800" y="1447801"/>
            <a:ext cx="8153400" cy="4953000"/>
          </a:xfrm>
        </p:spPr>
        <p:txBody>
          <a:bodyPr>
            <a:noAutofit/>
          </a:bodyPr>
          <a:lstStyle/>
          <a:p>
            <a:r>
              <a:rPr lang="en-US" sz="2400">
                <a:latin typeface="Verdana" panose="020B0604030504040204" pitchFamily="34" charset="0"/>
                <a:ea typeface="Verdana" panose="020B0604030504040204" pitchFamily="34" charset="0"/>
              </a:rPr>
              <a:t>Radiation therapy is initiated on post-op day 10.</a:t>
            </a:r>
          </a:p>
          <a:p>
            <a:pPr marL="0" indent="0">
              <a:buNone/>
            </a:pPr>
            <a:endParaRPr lang="en-US" sz="2400">
              <a:latin typeface="Verdana" panose="020B0604030504040204" pitchFamily="34" charset="0"/>
              <a:ea typeface="Verdana" panose="020B0604030504040204" pitchFamily="34" charset="0"/>
            </a:endParaRPr>
          </a:p>
        </p:txBody>
      </p:sp>
      <p:pic>
        <p:nvPicPr>
          <p:cNvPr id="6" name="Content Placeholder 8">
            <a:extLst>
              <a:ext uri="{FF2B5EF4-FFF2-40B4-BE49-F238E27FC236}">
                <a16:creationId xmlns:a16="http://schemas.microsoft.com/office/drawing/2014/main" id="{11234814-54F9-45CF-AF98-4A9D0E28E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656" y="1463041"/>
            <a:ext cx="3045340" cy="4503801"/>
          </a:xfrm>
          <a:prstGeom prst="rect">
            <a:avLst/>
          </a:prstGeom>
        </p:spPr>
      </p:pic>
      <p:pic>
        <p:nvPicPr>
          <p:cNvPr id="7" name="Content Placeholder 12">
            <a:extLst>
              <a:ext uri="{FF2B5EF4-FFF2-40B4-BE49-F238E27FC236}">
                <a16:creationId xmlns:a16="http://schemas.microsoft.com/office/drawing/2014/main" id="{503940E8-DAD5-4E1B-B252-8CC7727BCC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0" y="2563379"/>
            <a:ext cx="4734807" cy="3345930"/>
          </a:xfrm>
          <a:prstGeom prst="rect">
            <a:avLst/>
          </a:prstGeom>
        </p:spPr>
      </p:pic>
      <p:sp>
        <p:nvSpPr>
          <p:cNvPr id="4" name="TextBox 3">
            <a:extLst>
              <a:ext uri="{FF2B5EF4-FFF2-40B4-BE49-F238E27FC236}">
                <a16:creationId xmlns:a16="http://schemas.microsoft.com/office/drawing/2014/main" id="{46CB8A0B-1F58-4884-88C9-F1BCAED34F18}"/>
              </a:ext>
            </a:extLst>
          </p:cNvPr>
          <p:cNvSpPr txBox="1"/>
          <p:nvPr/>
        </p:nvSpPr>
        <p:spPr>
          <a:xfrm>
            <a:off x="733036" y="2209800"/>
            <a:ext cx="3153164" cy="4154984"/>
          </a:xfrm>
          <a:prstGeom prst="rect">
            <a:avLst/>
          </a:prstGeom>
          <a:noFill/>
        </p:spPr>
        <p:txBody>
          <a:bodyPr wrap="square" rtlCol="0">
            <a:spAutoFit/>
          </a:bodyPr>
          <a:lstStyle/>
          <a:p>
            <a:pPr marL="285750" indent="-285750">
              <a:buFont typeface="Arial" panose="020B0604020202020204" pitchFamily="34" charset="0"/>
              <a:buChar char="•"/>
            </a:pPr>
            <a:r>
              <a:rPr lang="en-US" sz="2400">
                <a:latin typeface="Verdana" panose="020B0604030504040204" pitchFamily="34" charset="0"/>
                <a:ea typeface="Verdana" panose="020B0604030504040204" pitchFamily="34" charset="0"/>
              </a:rPr>
              <a:t>How would management change if this was multiple myeloma? Or lymphoma?</a:t>
            </a:r>
          </a:p>
          <a:p>
            <a:pPr marL="285750" indent="-285750">
              <a:buFont typeface="Arial" panose="020B0604020202020204" pitchFamily="34" charset="0"/>
              <a:buChar char="•"/>
            </a:pPr>
            <a:endParaRPr lang="en-US" sz="240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sz="2400">
                <a:latin typeface="Verdana" panose="020B0604030504040204" pitchFamily="34" charset="0"/>
                <a:ea typeface="Verdana" panose="020B0604030504040204" pitchFamily="34" charset="0"/>
              </a:rPr>
              <a:t>What if life expectancy was less than three months?</a:t>
            </a:r>
          </a:p>
        </p:txBody>
      </p:sp>
    </p:spTree>
    <p:extLst>
      <p:ext uri="{BB962C8B-B14F-4D97-AF65-F5344CB8AC3E}">
        <p14:creationId xmlns:p14="http://schemas.microsoft.com/office/powerpoint/2010/main" val="12366969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C7E6C-A7FC-9B30-E653-AC4BD56BF78B}"/>
              </a:ext>
            </a:extLst>
          </p:cNvPr>
          <p:cNvSpPr>
            <a:spLocks noGrp="1"/>
          </p:cNvSpPr>
          <p:nvPr>
            <p:ph type="title"/>
          </p:nvPr>
        </p:nvSpPr>
        <p:spPr>
          <a:xfrm>
            <a:off x="609600" y="-4762"/>
            <a:ext cx="10972800" cy="1143000"/>
          </a:xfrm>
        </p:spPr>
        <p:txBody>
          <a:bodyPr>
            <a:normAutofit/>
          </a:bodyPr>
          <a:lstStyle/>
          <a:p>
            <a:r>
              <a:rPr lang="en-US" sz="3600">
                <a:solidFill>
                  <a:schemeClr val="tx2"/>
                </a:solidFill>
                <a:latin typeface="Verdana"/>
                <a:ea typeface="Verdana"/>
              </a:rPr>
              <a:t>Case #3: Brain Metastasis</a:t>
            </a:r>
            <a:endParaRPr lang="en-US" sz="3600" b="0">
              <a:solidFill>
                <a:schemeClr val="tx2"/>
              </a:solidFill>
              <a:ea typeface="+mj-lt"/>
              <a:cs typeface="+mj-lt"/>
            </a:endParaRPr>
          </a:p>
        </p:txBody>
      </p:sp>
      <p:sp>
        <p:nvSpPr>
          <p:cNvPr id="3" name="Content Placeholder 2">
            <a:extLst>
              <a:ext uri="{FF2B5EF4-FFF2-40B4-BE49-F238E27FC236}">
                <a16:creationId xmlns:a16="http://schemas.microsoft.com/office/drawing/2014/main" id="{BA1917D0-2141-0CBF-10EA-A51C84CB860D}"/>
              </a:ext>
            </a:extLst>
          </p:cNvPr>
          <p:cNvSpPr>
            <a:spLocks noGrp="1"/>
          </p:cNvSpPr>
          <p:nvPr>
            <p:ph idx="1"/>
          </p:nvPr>
        </p:nvSpPr>
        <p:spPr>
          <a:xfrm>
            <a:off x="612071" y="1214409"/>
            <a:ext cx="11318078" cy="2168526"/>
          </a:xfrm>
        </p:spPr>
        <p:txBody>
          <a:bodyPr vert="horz" lIns="91440" tIns="45720" rIns="91440" bIns="45720" rtlCol="0" anchor="t">
            <a:normAutofit/>
          </a:bodyPr>
          <a:lstStyle/>
          <a:p>
            <a:r>
              <a:rPr lang="en-US" sz="2800">
                <a:latin typeface="Verdana"/>
                <a:ea typeface="Verdana"/>
                <a:cs typeface="Calibri"/>
              </a:rPr>
              <a:t>62M with a history of metastatic NSCLC currently on immunotherapy, who comes to the ED complaining of headache, nausea and vomiting. MRI brain shows three enhancing lesions with surrounding vasogenic edema.</a:t>
            </a:r>
          </a:p>
          <a:p>
            <a:endParaRPr lang="en-US">
              <a:latin typeface="Verdana"/>
              <a:ea typeface="Verdana"/>
              <a:cs typeface="Calibri"/>
            </a:endParaRPr>
          </a:p>
          <a:p>
            <a:endParaRPr lang="en-US">
              <a:latin typeface="Verdana"/>
              <a:ea typeface="Verdana"/>
              <a:cs typeface="Calibri"/>
            </a:endParaRPr>
          </a:p>
          <a:p>
            <a:endParaRPr lang="en-US">
              <a:latin typeface="Verdana"/>
              <a:ea typeface="Verdana"/>
              <a:cs typeface="Calibri"/>
            </a:endParaRPr>
          </a:p>
        </p:txBody>
      </p:sp>
      <p:pic>
        <p:nvPicPr>
          <p:cNvPr id="7" name="Picture 7" descr="A close-up of the moon&#10;&#10;Description automatically generated">
            <a:extLst>
              <a:ext uri="{FF2B5EF4-FFF2-40B4-BE49-F238E27FC236}">
                <a16:creationId xmlns:a16="http://schemas.microsoft.com/office/drawing/2014/main" id="{F9092727-07AD-DAC7-6EAC-719B5AF6733D}"/>
              </a:ext>
            </a:extLst>
          </p:cNvPr>
          <p:cNvPicPr>
            <a:picLocks noChangeAspect="1"/>
          </p:cNvPicPr>
          <p:nvPr/>
        </p:nvPicPr>
        <p:blipFill>
          <a:blip r:embed="rId3"/>
          <a:stretch>
            <a:fillRect/>
          </a:stretch>
        </p:blipFill>
        <p:spPr>
          <a:xfrm>
            <a:off x="8797102" y="3314206"/>
            <a:ext cx="3238365" cy="3359808"/>
          </a:xfrm>
          <a:prstGeom prst="rect">
            <a:avLst/>
          </a:prstGeom>
        </p:spPr>
      </p:pic>
      <p:sp>
        <p:nvSpPr>
          <p:cNvPr id="8" name="TextBox 7">
            <a:extLst>
              <a:ext uri="{FF2B5EF4-FFF2-40B4-BE49-F238E27FC236}">
                <a16:creationId xmlns:a16="http://schemas.microsoft.com/office/drawing/2014/main" id="{1C6D5186-3367-4659-B43F-C30251E03748}"/>
              </a:ext>
            </a:extLst>
          </p:cNvPr>
          <p:cNvSpPr txBox="1"/>
          <p:nvPr/>
        </p:nvSpPr>
        <p:spPr>
          <a:xfrm>
            <a:off x="1091821" y="3433612"/>
            <a:ext cx="7705282"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Courier New" panose="02070309020205020404" pitchFamily="49" charset="0"/>
              <a:buChar char="o"/>
            </a:pPr>
            <a:r>
              <a:rPr lang="en-US" sz="2600">
                <a:latin typeface="Verdana" panose="020B0604030504040204" pitchFamily="34" charset="0"/>
                <a:ea typeface="Verdana" panose="020B0604030504040204" pitchFamily="34" charset="0"/>
                <a:cs typeface="Arial"/>
              </a:rPr>
              <a:t>Who should you consult?</a:t>
            </a:r>
            <a:endParaRPr lang="en-US" sz="2600">
              <a:latin typeface="Verdana" panose="020B0604030504040204" pitchFamily="34" charset="0"/>
              <a:ea typeface="Verdana" panose="020B0604030504040204" pitchFamily="34" charset="0"/>
              <a:cs typeface="Calibri" panose="020F0502020204030204"/>
            </a:endParaRPr>
          </a:p>
          <a:p>
            <a:pPr marL="457200" lvl="0" indent="-457200" rtl="0">
              <a:buFont typeface="Courier New" panose="02070309020205020404" pitchFamily="49" charset="0"/>
              <a:buChar char="o"/>
            </a:pPr>
            <a:endParaRPr lang="en-US" sz="2600">
              <a:latin typeface="Verdana" panose="020B0604030504040204" pitchFamily="34" charset="0"/>
              <a:ea typeface="Verdana" panose="020B0604030504040204" pitchFamily="34" charset="0"/>
              <a:cs typeface="Arial"/>
            </a:endParaRPr>
          </a:p>
          <a:p>
            <a:pPr marL="457200" indent="-457200">
              <a:buFont typeface="Courier New" panose="02070309020205020404" pitchFamily="49" charset="0"/>
              <a:buChar char="o"/>
            </a:pPr>
            <a:r>
              <a:rPr lang="en-US" sz="2600">
                <a:latin typeface="Verdana" panose="020B0604030504040204" pitchFamily="34" charset="0"/>
                <a:ea typeface="Verdana" panose="020B0604030504040204" pitchFamily="34" charset="0"/>
                <a:cs typeface="Arial"/>
              </a:rPr>
              <a:t>What should you do for his symptoms?​</a:t>
            </a:r>
          </a:p>
          <a:p>
            <a:pPr marL="457200" lvl="0" indent="-457200" rtl="0">
              <a:buFont typeface="Courier New" panose="02070309020205020404" pitchFamily="49" charset="0"/>
              <a:buChar char="o"/>
            </a:pPr>
            <a:endParaRPr lang="en-US" sz="2600">
              <a:latin typeface="Verdana" panose="020B0604030504040204" pitchFamily="34" charset="0"/>
              <a:ea typeface="Verdana" panose="020B0604030504040204" pitchFamily="34" charset="0"/>
              <a:cs typeface="Arial"/>
            </a:endParaRPr>
          </a:p>
          <a:p>
            <a:pPr marL="457200" indent="-457200">
              <a:buFont typeface="Courier New" panose="02070309020205020404" pitchFamily="49" charset="0"/>
              <a:buChar char="o"/>
            </a:pPr>
            <a:r>
              <a:rPr lang="en-US" sz="2600">
                <a:latin typeface="Verdana" panose="020B0604030504040204" pitchFamily="34" charset="0"/>
                <a:ea typeface="Verdana" panose="020B0604030504040204" pitchFamily="34" charset="0"/>
                <a:cs typeface="Arial"/>
              </a:rPr>
              <a:t>What are his treatment options? Would they differ if there are 15 lesions? Or a dominant 4cm lesion causing most of his symptoms?</a:t>
            </a:r>
          </a:p>
        </p:txBody>
      </p:sp>
    </p:spTree>
    <p:extLst>
      <p:ext uri="{BB962C8B-B14F-4D97-AF65-F5344CB8AC3E}">
        <p14:creationId xmlns:p14="http://schemas.microsoft.com/office/powerpoint/2010/main" val="220663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dur="indefinite" nodeType="mainSeq"/>
              <p:prevCondLst>
                <p:cond evt="onPrev" delay="0">
                  <p:tgtEl>
                    <p:sldTgt/>
                  </p:tgtEl>
                </p:cond>
              </p:prevCondLst>
              <p:nextCondLst>
                <p:cond evt="onNext" delay="0">
                  <p:tgtEl>
                    <p:sldTgt/>
                  </p:tgtEl>
                </p:cond>
              </p:nextCondLst>
            </p:seq>
          </p:childTnLst>
        </p:cTn>
      </p:par>
    </p:tnLst>
    <p:bldLst>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10"/>
            <a:ext cx="12192000" cy="1284890"/>
          </a:xfrm>
        </p:spPr>
        <p:txBody>
          <a:bodyPr>
            <a:noAutofit/>
          </a:bodyPr>
          <a:lstStyle/>
          <a:p>
            <a:r>
              <a:rPr lang="en-US" sz="3600" b="1">
                <a:solidFill>
                  <a:schemeClr val="tx2"/>
                </a:solidFill>
                <a:latin typeface="Verdana"/>
                <a:ea typeface="Verdana"/>
                <a:cs typeface="Verdana" pitchFamily="34" charset="0"/>
              </a:rPr>
              <a:t>Case #</a:t>
            </a:r>
            <a:r>
              <a:rPr lang="en-US" sz="3600">
                <a:solidFill>
                  <a:schemeClr val="tx2"/>
                </a:solidFill>
                <a:latin typeface="Verdana"/>
                <a:ea typeface="Verdana"/>
                <a:cs typeface="Verdana" pitchFamily="34" charset="0"/>
              </a:rPr>
              <a:t>4: Lung Mass with Mediastinal Invasion</a:t>
            </a:r>
            <a:endParaRPr lang="en-US" sz="3600">
              <a:solidFill>
                <a:schemeClr val="tx2"/>
              </a:solidFill>
              <a:latin typeface="Verdana"/>
              <a:ea typeface="Verdana"/>
            </a:endParaRPr>
          </a:p>
        </p:txBody>
      </p:sp>
      <p:sp>
        <p:nvSpPr>
          <p:cNvPr id="3" name="Content Placeholder 2"/>
          <p:cNvSpPr>
            <a:spLocks noGrp="1"/>
          </p:cNvSpPr>
          <p:nvPr>
            <p:ph idx="1"/>
          </p:nvPr>
        </p:nvSpPr>
        <p:spPr>
          <a:xfrm>
            <a:off x="685800" y="1600200"/>
            <a:ext cx="5181600" cy="5257800"/>
          </a:xfrm>
        </p:spPr>
        <p:txBody>
          <a:bodyPr vert="horz" lIns="91440" tIns="45720" rIns="91440" bIns="45720" rtlCol="0" anchor="t">
            <a:normAutofit lnSpcReduction="10000"/>
          </a:bodyPr>
          <a:lstStyle/>
          <a:p>
            <a:r>
              <a:rPr lang="en-US">
                <a:latin typeface="Verdana" panose="020B0604030504040204" pitchFamily="34" charset="0"/>
                <a:ea typeface="Verdana" panose="020B0604030504040204" pitchFamily="34" charset="0"/>
              </a:rPr>
              <a:t>64F active smoker with HIV is admitted for peritoneal abscess. </a:t>
            </a:r>
          </a:p>
          <a:p>
            <a:endParaRPr lang="en-US">
              <a:latin typeface="Verdana" panose="020B0604030504040204" pitchFamily="34" charset="0"/>
              <a:ea typeface="Verdana" panose="020B0604030504040204" pitchFamily="34" charset="0"/>
            </a:endParaRPr>
          </a:p>
          <a:p>
            <a:r>
              <a:rPr lang="en-US">
                <a:latin typeface="Verdana"/>
                <a:ea typeface="Verdana"/>
              </a:rPr>
              <a:t>CT abdomen/pelvis shows a LLL lung mass as an incidental finding.</a:t>
            </a:r>
          </a:p>
          <a:p>
            <a:endParaRPr lang="en-US">
              <a:latin typeface="Verdana" panose="020B0604030504040204" pitchFamily="34" charset="0"/>
              <a:ea typeface="Verdana" panose="020B0604030504040204" pitchFamily="34" charset="0"/>
            </a:endParaRPr>
          </a:p>
          <a:p>
            <a:r>
              <a:rPr lang="en-US">
                <a:latin typeface="Verdana"/>
                <a:ea typeface="Verdana"/>
              </a:rPr>
              <a:t>What should you do?</a:t>
            </a:r>
          </a:p>
        </p:txBody>
      </p:sp>
      <p:pic>
        <p:nvPicPr>
          <p:cNvPr id="4" name="Picture 3"/>
          <p:cNvPicPr>
            <a:picLocks noChangeAspect="1"/>
          </p:cNvPicPr>
          <p:nvPr/>
        </p:nvPicPr>
        <p:blipFill>
          <a:blip r:embed="rId3"/>
          <a:stretch>
            <a:fillRect/>
          </a:stretch>
        </p:blipFill>
        <p:spPr>
          <a:xfrm>
            <a:off x="6114298" y="1716206"/>
            <a:ext cx="5391902" cy="4048690"/>
          </a:xfrm>
          <a:prstGeom prst="rect">
            <a:avLst/>
          </a:prstGeom>
        </p:spPr>
      </p:pic>
    </p:spTree>
    <p:extLst>
      <p:ext uri="{BB962C8B-B14F-4D97-AF65-F5344CB8AC3E}">
        <p14:creationId xmlns:p14="http://schemas.microsoft.com/office/powerpoint/2010/main" val="24794226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10"/>
            <a:ext cx="12192000" cy="1284890"/>
          </a:xfrm>
        </p:spPr>
        <p:txBody>
          <a:bodyPr>
            <a:noAutofit/>
          </a:bodyPr>
          <a:lstStyle/>
          <a:p>
            <a:r>
              <a:rPr lang="en-US" sz="3600" b="1">
                <a:solidFill>
                  <a:schemeClr val="tx2"/>
                </a:solidFill>
                <a:latin typeface="Verdana"/>
                <a:ea typeface="Verdana"/>
                <a:cs typeface="Verdana" pitchFamily="34" charset="0"/>
              </a:rPr>
              <a:t>Case #</a:t>
            </a:r>
            <a:r>
              <a:rPr lang="en-US" sz="3600">
                <a:solidFill>
                  <a:schemeClr val="tx2"/>
                </a:solidFill>
                <a:latin typeface="Verdana"/>
                <a:ea typeface="Verdana"/>
                <a:cs typeface="Verdana" pitchFamily="34" charset="0"/>
              </a:rPr>
              <a:t>4: Lung Mass with Mediastinal Invasion</a:t>
            </a:r>
            <a:endParaRPr lang="en-US" sz="3600">
              <a:solidFill>
                <a:schemeClr val="tx2"/>
              </a:solidFill>
              <a:latin typeface="Verdana"/>
              <a:ea typeface="Verdana"/>
            </a:endParaRPr>
          </a:p>
        </p:txBody>
      </p:sp>
      <p:sp>
        <p:nvSpPr>
          <p:cNvPr id="3" name="Content Placeholder 2"/>
          <p:cNvSpPr>
            <a:spLocks noGrp="1"/>
          </p:cNvSpPr>
          <p:nvPr>
            <p:ph idx="1"/>
          </p:nvPr>
        </p:nvSpPr>
        <p:spPr>
          <a:xfrm>
            <a:off x="685800" y="1600200"/>
            <a:ext cx="5562600" cy="5105400"/>
          </a:xfrm>
        </p:spPr>
        <p:txBody>
          <a:bodyPr vert="horz" lIns="91440" tIns="45720" rIns="91440" bIns="45720" rtlCol="0" anchor="t">
            <a:normAutofit fontScale="85000" lnSpcReduction="20000"/>
          </a:bodyPr>
          <a:lstStyle/>
          <a:p>
            <a:r>
              <a:rPr lang="en-US">
                <a:latin typeface="Verdana"/>
                <a:ea typeface="Verdana"/>
              </a:rPr>
              <a:t>The thoracic surgery team alone was consulted, but asked that the patient just follow-up as outpatient with no further inpatient workup. </a:t>
            </a:r>
          </a:p>
          <a:p>
            <a:endParaRPr lang="en-US">
              <a:latin typeface="Verdana"/>
              <a:ea typeface="Verdana"/>
            </a:endParaRPr>
          </a:p>
          <a:p>
            <a:r>
              <a:rPr lang="en-US">
                <a:latin typeface="Verdana"/>
                <a:ea typeface="Verdana"/>
              </a:rPr>
              <a:t>There was a six week delay in the patient’s care, when she returned to the ED with severe back pain and progressive disease on imaging.</a:t>
            </a:r>
          </a:p>
          <a:p>
            <a:endParaRPr lang="en-US">
              <a:latin typeface="Verdana" panose="020B0604030504040204" pitchFamily="34" charset="0"/>
              <a:ea typeface="Verdana" panose="020B0604030504040204" pitchFamily="34" charset="0"/>
            </a:endParaRPr>
          </a:p>
          <a:p>
            <a:r>
              <a:rPr lang="en-US">
                <a:latin typeface="Verdana"/>
                <a:ea typeface="Verdana"/>
              </a:rPr>
              <a:t>Biopsy showed NSCLC.</a:t>
            </a:r>
            <a:endParaRPr lang="en-US">
              <a:latin typeface="Verdana" panose="020B0604030504040204" pitchFamily="34" charset="0"/>
              <a:ea typeface="Verdana" panose="020B0604030504040204" pitchFamily="34" charset="0"/>
            </a:endParaRPr>
          </a:p>
        </p:txBody>
      </p:sp>
      <p:pic>
        <p:nvPicPr>
          <p:cNvPr id="4" name="Picture 3"/>
          <p:cNvPicPr>
            <a:picLocks noChangeAspect="1"/>
          </p:cNvPicPr>
          <p:nvPr/>
        </p:nvPicPr>
        <p:blipFill>
          <a:blip r:embed="rId3"/>
          <a:stretch>
            <a:fillRect/>
          </a:stretch>
        </p:blipFill>
        <p:spPr>
          <a:xfrm>
            <a:off x="6457245" y="1600200"/>
            <a:ext cx="5048955" cy="4696480"/>
          </a:xfrm>
          <a:prstGeom prst="rect">
            <a:avLst/>
          </a:prstGeom>
        </p:spPr>
      </p:pic>
    </p:spTree>
    <p:extLst>
      <p:ext uri="{BB962C8B-B14F-4D97-AF65-F5344CB8AC3E}">
        <p14:creationId xmlns:p14="http://schemas.microsoft.com/office/powerpoint/2010/main" val="2824978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923E8-2085-4874-56BC-0EAB815A8E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EECC06-665D-CB0D-89DE-A2B819C6D21D}"/>
              </a:ext>
            </a:extLst>
          </p:cNvPr>
          <p:cNvSpPr>
            <a:spLocks noGrp="1"/>
          </p:cNvSpPr>
          <p:nvPr>
            <p:ph type="title"/>
          </p:nvPr>
        </p:nvSpPr>
        <p:spPr>
          <a:xfrm>
            <a:off x="0" y="0"/>
            <a:ext cx="12192000" cy="1143000"/>
          </a:xfrm>
        </p:spPr>
        <p:txBody>
          <a:bodyPr>
            <a:normAutofit fontScale="90000"/>
          </a:bodyPr>
          <a:lstStyle/>
          <a:p>
            <a:pPr algn="ctr"/>
            <a:r>
              <a:rPr lang="en-US" sz="3800" b="1">
                <a:solidFill>
                  <a:srgbClr val="002060"/>
                </a:solidFill>
                <a:latin typeface="Verdana" pitchFamily="34" charset="0"/>
                <a:ea typeface="Verdana" pitchFamily="34" charset="0"/>
                <a:cs typeface="Verdana" pitchFamily="34" charset="0"/>
              </a:rPr>
              <a:t>Curative Approaches Involving Surgery </a:t>
            </a:r>
            <a:br>
              <a:rPr lang="en-US" sz="3800" b="1">
                <a:solidFill>
                  <a:srgbClr val="002060"/>
                </a:solidFill>
                <a:latin typeface="Verdana" pitchFamily="34" charset="0"/>
                <a:ea typeface="Verdana" pitchFamily="34" charset="0"/>
                <a:cs typeface="Verdana" pitchFamily="34" charset="0"/>
              </a:rPr>
            </a:br>
            <a:r>
              <a:rPr lang="en-US" sz="3800" b="1">
                <a:solidFill>
                  <a:srgbClr val="002060"/>
                </a:solidFill>
                <a:latin typeface="Verdana" pitchFamily="34" charset="0"/>
                <a:ea typeface="Verdana" pitchFamily="34" charset="0"/>
                <a:cs typeface="Verdana" pitchFamily="34" charset="0"/>
              </a:rPr>
              <a:t>for Solid Tumors</a:t>
            </a:r>
          </a:p>
        </p:txBody>
      </p:sp>
      <p:sp>
        <p:nvSpPr>
          <p:cNvPr id="3" name="Content Placeholder 2">
            <a:extLst>
              <a:ext uri="{FF2B5EF4-FFF2-40B4-BE49-F238E27FC236}">
                <a16:creationId xmlns:a16="http://schemas.microsoft.com/office/drawing/2014/main" id="{536D4403-8A96-1361-E4E5-1D586C7AE5DE}"/>
              </a:ext>
            </a:extLst>
          </p:cNvPr>
          <p:cNvSpPr>
            <a:spLocks noGrp="1"/>
          </p:cNvSpPr>
          <p:nvPr>
            <p:ph idx="1"/>
          </p:nvPr>
        </p:nvSpPr>
        <p:spPr>
          <a:xfrm>
            <a:off x="551478" y="1481287"/>
            <a:ext cx="9301649" cy="4375503"/>
          </a:xfrm>
        </p:spPr>
        <p:txBody>
          <a:bodyPr>
            <a:noAutofit/>
          </a:bodyPr>
          <a:lstStyle/>
          <a:p>
            <a:pPr>
              <a:lnSpc>
                <a:spcPct val="114000"/>
              </a:lnSpc>
              <a:spcBef>
                <a:spcPts val="200"/>
              </a:spcBef>
              <a:spcAft>
                <a:spcPts val="200"/>
              </a:spcAft>
            </a:pPr>
            <a:r>
              <a:rPr lang="en-US" sz="2400">
                <a:latin typeface="Verdana" pitchFamily="34" charset="0"/>
                <a:ea typeface="Verdana" pitchFamily="34" charset="0"/>
                <a:cs typeface="Verdana" pitchFamily="34" charset="0"/>
              </a:rPr>
              <a:t>Sometimes surgery is the primary curative modality</a:t>
            </a:r>
          </a:p>
          <a:p>
            <a:pPr>
              <a:lnSpc>
                <a:spcPct val="114000"/>
              </a:lnSpc>
              <a:spcBef>
                <a:spcPts val="200"/>
              </a:spcBef>
              <a:spcAft>
                <a:spcPts val="200"/>
              </a:spcAft>
            </a:pPr>
            <a:endParaRPr lang="en-US" sz="2400">
              <a:latin typeface="Verdana" pitchFamily="34" charset="0"/>
              <a:ea typeface="Verdana" pitchFamily="34" charset="0"/>
              <a:cs typeface="Verdana" pitchFamily="34" charset="0"/>
            </a:endParaRPr>
          </a:p>
          <a:p>
            <a:pPr>
              <a:lnSpc>
                <a:spcPct val="114000"/>
              </a:lnSpc>
              <a:spcBef>
                <a:spcPts val="200"/>
              </a:spcBef>
              <a:spcAft>
                <a:spcPts val="200"/>
              </a:spcAft>
            </a:pPr>
            <a:r>
              <a:rPr lang="en-US" sz="2400" b="1">
                <a:latin typeface="Verdana" pitchFamily="34" charset="0"/>
                <a:ea typeface="Verdana" pitchFamily="34" charset="0"/>
                <a:cs typeface="Verdana" pitchFamily="34" charset="0"/>
              </a:rPr>
              <a:t>Pre-op or post-op radiation therapy </a:t>
            </a:r>
            <a:r>
              <a:rPr lang="en-US" sz="2400">
                <a:latin typeface="Verdana" pitchFamily="34" charset="0"/>
                <a:ea typeface="Verdana" pitchFamily="34" charset="0"/>
                <a:cs typeface="Verdana" pitchFamily="34" charset="0"/>
              </a:rPr>
              <a:t>is used to:</a:t>
            </a:r>
          </a:p>
          <a:p>
            <a:pPr lvl="1">
              <a:lnSpc>
                <a:spcPct val="114000"/>
              </a:lnSpc>
              <a:spcBef>
                <a:spcPts val="200"/>
              </a:spcBef>
              <a:spcAft>
                <a:spcPts val="200"/>
              </a:spcAft>
            </a:pPr>
            <a:r>
              <a:rPr lang="en-US" sz="2200">
                <a:latin typeface="Verdana" pitchFamily="34" charset="0"/>
                <a:ea typeface="Verdana" pitchFamily="34" charset="0"/>
                <a:cs typeface="Verdana" pitchFamily="34" charset="0"/>
              </a:rPr>
              <a:t>eradicate microscopic tumor cells in the area</a:t>
            </a:r>
          </a:p>
          <a:p>
            <a:pPr lvl="1">
              <a:lnSpc>
                <a:spcPct val="114000"/>
              </a:lnSpc>
              <a:spcBef>
                <a:spcPts val="200"/>
              </a:spcBef>
              <a:spcAft>
                <a:spcPts val="200"/>
              </a:spcAft>
            </a:pPr>
            <a:r>
              <a:rPr lang="en-US" sz="2200">
                <a:latin typeface="Verdana" pitchFamily="34" charset="0"/>
                <a:ea typeface="Verdana" pitchFamily="34" charset="0"/>
                <a:cs typeface="Verdana" pitchFamily="34" charset="0"/>
              </a:rPr>
              <a:t>enable a less extensive or morbid surgery</a:t>
            </a:r>
          </a:p>
          <a:p>
            <a:pPr>
              <a:lnSpc>
                <a:spcPct val="114000"/>
              </a:lnSpc>
              <a:spcBef>
                <a:spcPts val="200"/>
              </a:spcBef>
              <a:spcAft>
                <a:spcPts val="200"/>
              </a:spcAft>
            </a:pPr>
            <a:endParaRPr lang="en-US" sz="2400">
              <a:latin typeface="Verdana" pitchFamily="34" charset="0"/>
              <a:ea typeface="Verdana" pitchFamily="34" charset="0"/>
              <a:cs typeface="Verdana" pitchFamily="34" charset="0"/>
            </a:endParaRPr>
          </a:p>
          <a:p>
            <a:pPr>
              <a:lnSpc>
                <a:spcPct val="114000"/>
              </a:lnSpc>
              <a:spcBef>
                <a:spcPts val="200"/>
              </a:spcBef>
              <a:spcAft>
                <a:spcPts val="200"/>
              </a:spcAft>
            </a:pPr>
            <a:r>
              <a:rPr lang="en-US" sz="2400" b="1">
                <a:latin typeface="Verdana" pitchFamily="34" charset="0"/>
                <a:ea typeface="Verdana" pitchFamily="34" charset="0"/>
                <a:cs typeface="Verdana" pitchFamily="34" charset="0"/>
              </a:rPr>
              <a:t>Examples: </a:t>
            </a:r>
          </a:p>
          <a:p>
            <a:pPr lvl="1">
              <a:lnSpc>
                <a:spcPct val="114000"/>
              </a:lnSpc>
              <a:spcBef>
                <a:spcPts val="200"/>
              </a:spcBef>
              <a:spcAft>
                <a:spcPts val="200"/>
              </a:spcAft>
            </a:pPr>
            <a:r>
              <a:rPr lang="en-US" sz="2200">
                <a:latin typeface="Verdana" pitchFamily="34" charset="0"/>
                <a:ea typeface="Verdana" pitchFamily="34" charset="0"/>
                <a:cs typeface="Verdana" pitchFamily="34" charset="0"/>
              </a:rPr>
              <a:t>breast cancer, soft tissue sarcomas, malignant gliomas</a:t>
            </a:r>
          </a:p>
        </p:txBody>
      </p:sp>
      <p:pic>
        <p:nvPicPr>
          <p:cNvPr id="6" name="Picture 5">
            <a:extLst>
              <a:ext uri="{FF2B5EF4-FFF2-40B4-BE49-F238E27FC236}">
                <a16:creationId xmlns:a16="http://schemas.microsoft.com/office/drawing/2014/main" id="{E7C986D3-5938-9CF7-B50B-920CE3BBED21}"/>
              </a:ext>
            </a:extLst>
          </p:cNvPr>
          <p:cNvPicPr>
            <a:picLocks noChangeAspect="1"/>
          </p:cNvPicPr>
          <p:nvPr/>
        </p:nvPicPr>
        <p:blipFill>
          <a:blip r:embed="rId3"/>
          <a:stretch>
            <a:fillRect/>
          </a:stretch>
        </p:blipFill>
        <p:spPr>
          <a:xfrm>
            <a:off x="9853129" y="4005426"/>
            <a:ext cx="2103037" cy="2197203"/>
          </a:xfrm>
          <a:prstGeom prst="rect">
            <a:avLst/>
          </a:prstGeom>
        </p:spPr>
      </p:pic>
      <p:pic>
        <p:nvPicPr>
          <p:cNvPr id="5" name="Picture 4">
            <a:extLst>
              <a:ext uri="{FF2B5EF4-FFF2-40B4-BE49-F238E27FC236}">
                <a16:creationId xmlns:a16="http://schemas.microsoft.com/office/drawing/2014/main" id="{FB06E1B6-CCEF-EADA-4499-42FD1DE49CA6}"/>
              </a:ext>
            </a:extLst>
          </p:cNvPr>
          <p:cNvPicPr>
            <a:picLocks noChangeAspect="1"/>
          </p:cNvPicPr>
          <p:nvPr/>
        </p:nvPicPr>
        <p:blipFill>
          <a:blip r:embed="rId4"/>
          <a:stretch>
            <a:fillRect/>
          </a:stretch>
        </p:blipFill>
        <p:spPr>
          <a:xfrm>
            <a:off x="9853128" y="1481287"/>
            <a:ext cx="2103037" cy="1151456"/>
          </a:xfrm>
          <a:prstGeom prst="rect">
            <a:avLst/>
          </a:prstGeom>
        </p:spPr>
      </p:pic>
      <p:pic>
        <p:nvPicPr>
          <p:cNvPr id="8" name="Picture 7">
            <a:extLst>
              <a:ext uri="{FF2B5EF4-FFF2-40B4-BE49-F238E27FC236}">
                <a16:creationId xmlns:a16="http://schemas.microsoft.com/office/drawing/2014/main" id="{5EF239B9-DDB0-28DE-424F-1C7ED8B104D4}"/>
              </a:ext>
            </a:extLst>
          </p:cNvPr>
          <p:cNvPicPr>
            <a:picLocks noChangeAspect="1"/>
          </p:cNvPicPr>
          <p:nvPr/>
        </p:nvPicPr>
        <p:blipFill>
          <a:blip r:embed="rId5"/>
          <a:stretch>
            <a:fillRect/>
          </a:stretch>
        </p:blipFill>
        <p:spPr>
          <a:xfrm rot="5400000">
            <a:off x="10306607" y="2271246"/>
            <a:ext cx="1196078" cy="2103038"/>
          </a:xfrm>
          <a:prstGeom prst="rect">
            <a:avLst/>
          </a:prstGeom>
        </p:spPr>
      </p:pic>
    </p:spTree>
    <p:extLst>
      <p:ext uri="{BB962C8B-B14F-4D97-AF65-F5344CB8AC3E}">
        <p14:creationId xmlns:p14="http://schemas.microsoft.com/office/powerpoint/2010/main" val="22712076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10"/>
            <a:ext cx="12192000" cy="1284890"/>
          </a:xfrm>
        </p:spPr>
        <p:txBody>
          <a:bodyPr>
            <a:noAutofit/>
          </a:bodyPr>
          <a:lstStyle/>
          <a:p>
            <a:r>
              <a:rPr lang="en-US" sz="3600" b="1">
                <a:solidFill>
                  <a:schemeClr val="tx2"/>
                </a:solidFill>
                <a:latin typeface="Verdana"/>
                <a:ea typeface="Verdana"/>
                <a:cs typeface="Verdana" pitchFamily="34" charset="0"/>
              </a:rPr>
              <a:t>Case #</a:t>
            </a:r>
            <a:r>
              <a:rPr lang="en-US" sz="3600">
                <a:solidFill>
                  <a:schemeClr val="tx2"/>
                </a:solidFill>
                <a:latin typeface="Verdana"/>
                <a:ea typeface="Verdana"/>
                <a:cs typeface="Verdana" pitchFamily="34" charset="0"/>
              </a:rPr>
              <a:t>4: Lung Mass with Mediastinal Invasion</a:t>
            </a:r>
            <a:endParaRPr lang="en-US" sz="3600">
              <a:solidFill>
                <a:schemeClr val="tx2"/>
              </a:solidFill>
              <a:latin typeface="Verdana"/>
              <a:ea typeface="Verdana"/>
            </a:endParaRPr>
          </a:p>
        </p:txBody>
      </p:sp>
      <p:sp>
        <p:nvSpPr>
          <p:cNvPr id="3" name="Content Placeholder 2"/>
          <p:cNvSpPr>
            <a:spLocks noGrp="1"/>
          </p:cNvSpPr>
          <p:nvPr>
            <p:ph idx="1"/>
          </p:nvPr>
        </p:nvSpPr>
        <p:spPr>
          <a:xfrm>
            <a:off x="685800" y="1600200"/>
            <a:ext cx="6172200" cy="5257800"/>
          </a:xfrm>
        </p:spPr>
        <p:txBody>
          <a:bodyPr vert="horz" lIns="91440" tIns="45720" rIns="91440" bIns="45720" rtlCol="0" anchor="t">
            <a:normAutofit fontScale="85000" lnSpcReduction="20000"/>
          </a:bodyPr>
          <a:lstStyle/>
          <a:p>
            <a:r>
              <a:rPr lang="en-US">
                <a:latin typeface="Verdana"/>
                <a:ea typeface="Verdana"/>
              </a:rPr>
              <a:t>Radiation oncology was eventually consulted, and the patient started chemo-RT, with excellent response over first two weeks of treatment.</a:t>
            </a:r>
          </a:p>
          <a:p>
            <a:endParaRPr lang="en-US">
              <a:latin typeface="Verdana" panose="020B0604030504040204" pitchFamily="34" charset="0"/>
              <a:ea typeface="Verdana" panose="020B0604030504040204" pitchFamily="34" charset="0"/>
            </a:endParaRPr>
          </a:p>
          <a:p>
            <a:r>
              <a:rPr lang="en-US">
                <a:latin typeface="Verdana"/>
                <a:ea typeface="Verdana"/>
              </a:rPr>
              <a:t>Unfortunately, regression of mass opened a fistula with bronchus or esophagus, and she died soon after.</a:t>
            </a:r>
          </a:p>
          <a:p>
            <a:endParaRPr lang="en-US">
              <a:latin typeface="Verdana" panose="020B0604030504040204" pitchFamily="34" charset="0"/>
              <a:ea typeface="Verdana" panose="020B0604030504040204" pitchFamily="34" charset="0"/>
            </a:endParaRPr>
          </a:p>
          <a:p>
            <a:r>
              <a:rPr lang="en-US">
                <a:solidFill>
                  <a:srgbClr val="C00000"/>
                </a:solidFill>
                <a:latin typeface="Verdana"/>
                <a:ea typeface="Verdana"/>
              </a:rPr>
              <a:t>She is unlikely to have had this complication if multidisciplinary referrals were initiated sooner. </a:t>
            </a:r>
            <a:endParaRPr lang="en-US">
              <a:solidFill>
                <a:srgbClr val="C00000"/>
              </a:solidFill>
              <a:latin typeface="Verdana" panose="020B0604030504040204" pitchFamily="34" charset="0"/>
              <a:ea typeface="Verdana" panose="020B0604030504040204" pitchFamily="34" charset="0"/>
            </a:endParaRPr>
          </a:p>
          <a:p>
            <a:endParaRPr lang="en-US">
              <a:latin typeface="Verdana" panose="020B0604030504040204" pitchFamily="34" charset="0"/>
              <a:ea typeface="Verdana" panose="020B0604030504040204" pitchFamily="34" charset="0"/>
            </a:endParaRPr>
          </a:p>
          <a:p>
            <a:endParaRPr lang="en-US">
              <a:latin typeface="Verdana" panose="020B0604030504040204" pitchFamily="34" charset="0"/>
              <a:ea typeface="Verdana" panose="020B0604030504040204" pitchFamily="34" charset="0"/>
            </a:endParaRPr>
          </a:p>
        </p:txBody>
      </p:sp>
      <p:pic>
        <p:nvPicPr>
          <p:cNvPr id="5" name="Picture 4"/>
          <p:cNvPicPr>
            <a:picLocks noChangeAspect="1"/>
          </p:cNvPicPr>
          <p:nvPr/>
        </p:nvPicPr>
        <p:blipFill>
          <a:blip r:embed="rId3"/>
          <a:stretch>
            <a:fillRect/>
          </a:stretch>
        </p:blipFill>
        <p:spPr>
          <a:xfrm>
            <a:off x="7239000" y="1600200"/>
            <a:ext cx="4734586" cy="4810796"/>
          </a:xfrm>
          <a:prstGeom prst="rect">
            <a:avLst/>
          </a:prstGeom>
        </p:spPr>
      </p:pic>
    </p:spTree>
    <p:extLst>
      <p:ext uri="{BB962C8B-B14F-4D97-AF65-F5344CB8AC3E}">
        <p14:creationId xmlns:p14="http://schemas.microsoft.com/office/powerpoint/2010/main" val="1954010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r>
              <a:rPr lang="en-US" sz="4000" b="1">
                <a:solidFill>
                  <a:schemeClr val="tx2"/>
                </a:solidFill>
                <a:latin typeface="Verdana" pitchFamily="34" charset="0"/>
                <a:ea typeface="Verdana" pitchFamily="34" charset="0"/>
                <a:cs typeface="Verdana" pitchFamily="34" charset="0"/>
              </a:rPr>
              <a:t>Take-Home Points</a:t>
            </a:r>
          </a:p>
        </p:txBody>
      </p:sp>
      <p:sp>
        <p:nvSpPr>
          <p:cNvPr id="5" name="Content Placeholder 2"/>
          <p:cNvSpPr>
            <a:spLocks noGrp="1"/>
          </p:cNvSpPr>
          <p:nvPr>
            <p:ph idx="1"/>
          </p:nvPr>
        </p:nvSpPr>
        <p:spPr>
          <a:xfrm>
            <a:off x="510988" y="1452281"/>
            <a:ext cx="5862917" cy="4625790"/>
          </a:xfrm>
        </p:spPr>
        <p:txBody>
          <a:bodyPr>
            <a:normAutofit lnSpcReduction="10000"/>
          </a:bodyPr>
          <a:lstStyle/>
          <a:p>
            <a:pPr fontAlgn="base"/>
            <a:r>
              <a:rPr lang="en-US" sz="2400">
                <a:latin typeface="Verdana" pitchFamily="34" charset="0"/>
                <a:ea typeface="Verdana" pitchFamily="34" charset="0"/>
                <a:cs typeface="Verdana" pitchFamily="34" charset="0"/>
              </a:rPr>
              <a:t>Palliative radiation therapy is typically a short-course, non-invasive, treatment that is highly effective at relieving symptoms, and infrequently causes severe toxicity. </a:t>
            </a:r>
          </a:p>
          <a:p>
            <a:pPr fontAlgn="base"/>
            <a:endParaRPr lang="en-US" sz="2400">
              <a:latin typeface="Verdana" pitchFamily="34" charset="0"/>
              <a:ea typeface="Verdana" pitchFamily="34" charset="0"/>
              <a:cs typeface="Verdana" pitchFamily="34" charset="0"/>
            </a:endParaRPr>
          </a:p>
          <a:p>
            <a:pPr fontAlgn="base"/>
            <a:r>
              <a:rPr lang="en-US" sz="2400" b="0" i="0">
                <a:solidFill>
                  <a:srgbClr val="000000"/>
                </a:solidFill>
                <a:effectLst/>
                <a:latin typeface="Verdana" panose="020B0604030504040204" pitchFamily="34" charset="0"/>
                <a:ea typeface="Verdana" panose="020B0604030504040204" pitchFamily="34" charset="0"/>
              </a:rPr>
              <a:t>Radiation oncologists have </a:t>
            </a:r>
            <a:r>
              <a:rPr lang="en-US" sz="2400">
                <a:solidFill>
                  <a:srgbClr val="000000"/>
                </a:solidFill>
                <a:latin typeface="Verdana" panose="020B0604030504040204" pitchFamily="34" charset="0"/>
                <a:ea typeface="Verdana" panose="020B0604030504040204" pitchFamily="34" charset="0"/>
              </a:rPr>
              <a:t>expertise in multidisciplinary local symptom management, and are the most knowledgeable physicians about RT indications and RT toxicity.</a:t>
            </a:r>
            <a:endParaRPr lang="en-US" sz="2400" b="0" i="0">
              <a:solidFill>
                <a:srgbClr val="000000"/>
              </a:solidFill>
              <a:effectLst/>
              <a:latin typeface="Verdana" panose="020B0604030504040204" pitchFamily="34" charset="0"/>
              <a:ea typeface="Verdana" panose="020B0604030504040204" pitchFamily="34" charset="0"/>
            </a:endParaRPr>
          </a:p>
          <a:p>
            <a:pPr fontAlgn="base"/>
            <a:endParaRPr lang="en-US" sz="2400" b="0" i="0">
              <a:solidFill>
                <a:srgbClr val="000000"/>
              </a:solidFill>
              <a:effectLst/>
              <a:latin typeface="Verdana" panose="020B0604030504040204" pitchFamily="34" charset="0"/>
              <a:ea typeface="Verdana" panose="020B0604030504040204" pitchFamily="34" charset="0"/>
            </a:endParaRPr>
          </a:p>
        </p:txBody>
      </p:sp>
      <p:pic>
        <p:nvPicPr>
          <p:cNvPr id="3" name="Picture 2">
            <a:extLst>
              <a:ext uri="{FF2B5EF4-FFF2-40B4-BE49-F238E27FC236}">
                <a16:creationId xmlns:a16="http://schemas.microsoft.com/office/drawing/2014/main" id="{2985EE78-BEC2-8D0E-82F4-B55A6792D803}"/>
              </a:ext>
            </a:extLst>
          </p:cNvPr>
          <p:cNvPicPr>
            <a:picLocks noChangeAspect="1"/>
          </p:cNvPicPr>
          <p:nvPr/>
        </p:nvPicPr>
        <p:blipFill>
          <a:blip r:embed="rId3"/>
          <a:stretch>
            <a:fillRect/>
          </a:stretch>
        </p:blipFill>
        <p:spPr>
          <a:xfrm>
            <a:off x="6373905" y="1452281"/>
            <a:ext cx="5591803" cy="4155141"/>
          </a:xfrm>
          <a:prstGeom prst="rect">
            <a:avLst/>
          </a:prstGeom>
        </p:spPr>
      </p:pic>
    </p:spTree>
    <p:extLst>
      <p:ext uri="{BB962C8B-B14F-4D97-AF65-F5344CB8AC3E}">
        <p14:creationId xmlns:p14="http://schemas.microsoft.com/office/powerpoint/2010/main" val="9629204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r>
              <a:rPr lang="en-US" sz="4000" b="1">
                <a:solidFill>
                  <a:schemeClr val="tx2"/>
                </a:solidFill>
                <a:latin typeface="Verdana" pitchFamily="34" charset="0"/>
                <a:ea typeface="Verdana" pitchFamily="34" charset="0"/>
                <a:cs typeface="Verdana" pitchFamily="34" charset="0"/>
              </a:rPr>
              <a:t>Take-Home Points</a:t>
            </a:r>
          </a:p>
        </p:txBody>
      </p:sp>
      <p:sp>
        <p:nvSpPr>
          <p:cNvPr id="5" name="Content Placeholder 2"/>
          <p:cNvSpPr>
            <a:spLocks noGrp="1"/>
          </p:cNvSpPr>
          <p:nvPr>
            <p:ph idx="1"/>
          </p:nvPr>
        </p:nvSpPr>
        <p:spPr>
          <a:xfrm>
            <a:off x="1066800" y="1538041"/>
            <a:ext cx="6234953" cy="4459348"/>
          </a:xfrm>
        </p:spPr>
        <p:txBody>
          <a:bodyPr>
            <a:normAutofit/>
          </a:bodyPr>
          <a:lstStyle/>
          <a:p>
            <a:pPr fontAlgn="base"/>
            <a:r>
              <a:rPr lang="en-US" sz="2400" b="1">
                <a:solidFill>
                  <a:srgbClr val="000000"/>
                </a:solidFill>
                <a:latin typeface="Verdana" panose="020B0604030504040204" pitchFamily="34" charset="0"/>
                <a:ea typeface="Verdana" panose="020B0604030504040204" pitchFamily="34" charset="0"/>
              </a:rPr>
              <a:t>Any patient with cancer-induced symptoms should have a radiation oncology consultation </a:t>
            </a:r>
            <a:r>
              <a:rPr lang="en-US" sz="2400">
                <a:solidFill>
                  <a:srgbClr val="000000"/>
                </a:solidFill>
                <a:latin typeface="Verdana" panose="020B0604030504040204" pitchFamily="34" charset="0"/>
                <a:ea typeface="Verdana" panose="020B0604030504040204" pitchFamily="34" charset="0"/>
              </a:rPr>
              <a:t>concurrently with the rest of the multidisciplinary cancer team. </a:t>
            </a:r>
          </a:p>
          <a:p>
            <a:pPr fontAlgn="base"/>
            <a:endParaRPr lang="en-US" sz="2400">
              <a:solidFill>
                <a:srgbClr val="000000"/>
              </a:solidFill>
              <a:latin typeface="Verdana" panose="020B0604030504040204" pitchFamily="34" charset="0"/>
              <a:ea typeface="Verdana" panose="020B0604030504040204" pitchFamily="34" charset="0"/>
            </a:endParaRPr>
          </a:p>
          <a:p>
            <a:pPr fontAlgn="base"/>
            <a:r>
              <a:rPr lang="en-US" sz="2400" b="0" i="0">
                <a:solidFill>
                  <a:srgbClr val="000000"/>
                </a:solidFill>
                <a:effectLst/>
                <a:latin typeface="Verdana" panose="020B0604030504040204" pitchFamily="34" charset="0"/>
                <a:ea typeface="Verdana" panose="020B0604030504040204" pitchFamily="34" charset="0"/>
              </a:rPr>
              <a:t>If you’ve never done so, consider spending a day in radiation oncology to get a better sense of what we do.</a:t>
            </a:r>
          </a:p>
        </p:txBody>
      </p:sp>
      <p:pic>
        <p:nvPicPr>
          <p:cNvPr id="4" name="Picture 3">
            <a:extLst>
              <a:ext uri="{FF2B5EF4-FFF2-40B4-BE49-F238E27FC236}">
                <a16:creationId xmlns:a16="http://schemas.microsoft.com/office/drawing/2014/main" id="{0E1FC192-4B07-4CD6-45C8-836462912CE2}"/>
              </a:ext>
            </a:extLst>
          </p:cNvPr>
          <p:cNvPicPr>
            <a:picLocks noChangeAspect="1"/>
          </p:cNvPicPr>
          <p:nvPr/>
        </p:nvPicPr>
        <p:blipFill>
          <a:blip r:embed="rId3"/>
          <a:stretch>
            <a:fillRect/>
          </a:stretch>
        </p:blipFill>
        <p:spPr>
          <a:xfrm>
            <a:off x="7655682" y="1143000"/>
            <a:ext cx="3989471" cy="5313332"/>
          </a:xfrm>
          <a:prstGeom prst="rect">
            <a:avLst/>
          </a:prstGeom>
        </p:spPr>
      </p:pic>
    </p:spTree>
    <p:extLst>
      <p:ext uri="{BB962C8B-B14F-4D97-AF65-F5344CB8AC3E}">
        <p14:creationId xmlns:p14="http://schemas.microsoft.com/office/powerpoint/2010/main" val="2185863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r>
              <a:rPr lang="en-US" sz="4000" b="1">
                <a:solidFill>
                  <a:schemeClr val="tx2"/>
                </a:solidFill>
                <a:latin typeface="Verdana" pitchFamily="34" charset="0"/>
                <a:ea typeface="Verdana" pitchFamily="34" charset="0"/>
                <a:cs typeface="Verdana" pitchFamily="34" charset="0"/>
              </a:rPr>
              <a:t>Thank You!</a:t>
            </a:r>
          </a:p>
        </p:txBody>
      </p:sp>
      <p:sp>
        <p:nvSpPr>
          <p:cNvPr id="5" name="Content Placeholder 2"/>
          <p:cNvSpPr>
            <a:spLocks noGrp="1"/>
          </p:cNvSpPr>
          <p:nvPr>
            <p:ph idx="1"/>
          </p:nvPr>
        </p:nvSpPr>
        <p:spPr>
          <a:xfrm>
            <a:off x="1066799" y="1788458"/>
            <a:ext cx="5844989" cy="5062915"/>
          </a:xfrm>
        </p:spPr>
        <p:txBody>
          <a:bodyPr>
            <a:normAutofit/>
          </a:bodyPr>
          <a:lstStyle/>
          <a:p>
            <a:pPr fontAlgn="base"/>
            <a:r>
              <a:rPr lang="en-US" sz="2800" b="0" i="0">
                <a:solidFill>
                  <a:srgbClr val="000000"/>
                </a:solidFill>
                <a:effectLst/>
                <a:latin typeface="Verdana" panose="020B0604030504040204" pitchFamily="34" charset="0"/>
                <a:ea typeface="Verdana" panose="020B0604030504040204" pitchFamily="34" charset="0"/>
              </a:rPr>
              <a:t>Please take five minutes to answer the questions in this electronic survey.</a:t>
            </a:r>
          </a:p>
          <a:p>
            <a:pPr fontAlgn="base"/>
            <a:endParaRPr lang="en-US" sz="2800" b="0" i="0">
              <a:solidFill>
                <a:srgbClr val="000000"/>
              </a:solidFill>
              <a:effectLst/>
              <a:latin typeface="Verdana" panose="020B0604030504040204" pitchFamily="34" charset="0"/>
              <a:ea typeface="Verdana" panose="020B0604030504040204" pitchFamily="34" charset="0"/>
            </a:endParaRPr>
          </a:p>
          <a:p>
            <a:pPr marL="0" indent="0">
              <a:buNone/>
            </a:pPr>
            <a:r>
              <a:rPr lang="en-US" sz="2200" b="1">
                <a:solidFill>
                  <a:srgbClr val="FF0000"/>
                </a:solidFill>
                <a:latin typeface="Verdana" panose="020B0604030504040204" pitchFamily="34" charset="0"/>
                <a:ea typeface="Verdana" panose="020B0604030504040204" pitchFamily="34" charset="0"/>
              </a:rPr>
              <a:t>https://redcap.link/palliative_post</a:t>
            </a:r>
          </a:p>
        </p:txBody>
      </p:sp>
      <p:pic>
        <p:nvPicPr>
          <p:cNvPr id="3" name="Picture 2">
            <a:extLst>
              <a:ext uri="{FF2B5EF4-FFF2-40B4-BE49-F238E27FC236}">
                <a16:creationId xmlns:a16="http://schemas.microsoft.com/office/drawing/2014/main" id="{24573628-9774-228D-7BFC-3265EB30CC8B}"/>
              </a:ext>
            </a:extLst>
          </p:cNvPr>
          <p:cNvPicPr>
            <a:picLocks noChangeAspect="1"/>
          </p:cNvPicPr>
          <p:nvPr/>
        </p:nvPicPr>
        <p:blipFill>
          <a:blip r:embed="rId3"/>
          <a:stretch>
            <a:fillRect/>
          </a:stretch>
        </p:blipFill>
        <p:spPr>
          <a:xfrm>
            <a:off x="7024176" y="1576258"/>
            <a:ext cx="4857372" cy="4857372"/>
          </a:xfrm>
          <a:prstGeom prst="rect">
            <a:avLst/>
          </a:prstGeom>
        </p:spPr>
      </p:pic>
    </p:spTree>
    <p:extLst>
      <p:ext uri="{BB962C8B-B14F-4D97-AF65-F5344CB8AC3E}">
        <p14:creationId xmlns:p14="http://schemas.microsoft.com/office/powerpoint/2010/main" val="2632934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94F6F-443A-5FFC-4E19-9950B159E7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B293A3-D703-A063-B5A2-E1CE747F1BD4}"/>
              </a:ext>
            </a:extLst>
          </p:cNvPr>
          <p:cNvSpPr>
            <a:spLocks noGrp="1"/>
          </p:cNvSpPr>
          <p:nvPr>
            <p:ph type="title"/>
          </p:nvPr>
        </p:nvSpPr>
        <p:spPr>
          <a:xfrm>
            <a:off x="0" y="0"/>
            <a:ext cx="12192000" cy="1143000"/>
          </a:xfrm>
        </p:spPr>
        <p:txBody>
          <a:bodyPr>
            <a:normAutofit fontScale="90000"/>
          </a:bodyPr>
          <a:lstStyle/>
          <a:p>
            <a:pPr algn="ctr"/>
            <a:r>
              <a:rPr lang="en-US" sz="3800" b="1">
                <a:solidFill>
                  <a:srgbClr val="002060"/>
                </a:solidFill>
                <a:latin typeface="Verdana" pitchFamily="34" charset="0"/>
                <a:ea typeface="Verdana" pitchFamily="34" charset="0"/>
                <a:cs typeface="Verdana" pitchFamily="34" charset="0"/>
              </a:rPr>
              <a:t>Curative Approaches </a:t>
            </a:r>
            <a:r>
              <a:rPr lang="en-US" sz="3800" b="1" i="1">
                <a:solidFill>
                  <a:srgbClr val="002060"/>
                </a:solidFill>
                <a:latin typeface="Verdana" pitchFamily="34" charset="0"/>
                <a:ea typeface="Verdana" pitchFamily="34" charset="0"/>
                <a:cs typeface="Verdana" pitchFamily="34" charset="0"/>
              </a:rPr>
              <a:t>Not</a:t>
            </a:r>
            <a:r>
              <a:rPr lang="en-US" sz="3800" b="1">
                <a:solidFill>
                  <a:srgbClr val="002060"/>
                </a:solidFill>
                <a:latin typeface="Verdana" pitchFamily="34" charset="0"/>
                <a:ea typeface="Verdana" pitchFamily="34" charset="0"/>
                <a:cs typeface="Verdana" pitchFamily="34" charset="0"/>
              </a:rPr>
              <a:t> Involving Surgery </a:t>
            </a:r>
            <a:br>
              <a:rPr lang="en-US" sz="3800" b="1">
                <a:solidFill>
                  <a:srgbClr val="002060"/>
                </a:solidFill>
                <a:latin typeface="Verdana" pitchFamily="34" charset="0"/>
                <a:ea typeface="Verdana" pitchFamily="34" charset="0"/>
                <a:cs typeface="Verdana" pitchFamily="34" charset="0"/>
              </a:rPr>
            </a:br>
            <a:r>
              <a:rPr lang="en-US" sz="3800" b="1">
                <a:solidFill>
                  <a:srgbClr val="002060"/>
                </a:solidFill>
                <a:latin typeface="Verdana" pitchFamily="34" charset="0"/>
                <a:ea typeface="Verdana" pitchFamily="34" charset="0"/>
                <a:cs typeface="Verdana" pitchFamily="34" charset="0"/>
              </a:rPr>
              <a:t>for Solid Tumors</a:t>
            </a:r>
          </a:p>
        </p:txBody>
      </p:sp>
      <p:sp>
        <p:nvSpPr>
          <p:cNvPr id="3" name="Content Placeholder 2">
            <a:extLst>
              <a:ext uri="{FF2B5EF4-FFF2-40B4-BE49-F238E27FC236}">
                <a16:creationId xmlns:a16="http://schemas.microsoft.com/office/drawing/2014/main" id="{05ACE27B-4328-F472-7746-C02654FE5C2D}"/>
              </a:ext>
            </a:extLst>
          </p:cNvPr>
          <p:cNvSpPr>
            <a:spLocks noGrp="1"/>
          </p:cNvSpPr>
          <p:nvPr>
            <p:ph idx="1"/>
          </p:nvPr>
        </p:nvSpPr>
        <p:spPr>
          <a:xfrm>
            <a:off x="648181" y="1372011"/>
            <a:ext cx="9138556" cy="4891668"/>
          </a:xfrm>
        </p:spPr>
        <p:txBody>
          <a:bodyPr>
            <a:noAutofit/>
          </a:bodyPr>
          <a:lstStyle/>
          <a:p>
            <a:r>
              <a:rPr lang="en-US" sz="2400" i="0" u="none">
                <a:effectLst/>
                <a:latin typeface="Verdana" pitchFamily="34" charset="0"/>
                <a:ea typeface="Verdana" pitchFamily="34" charset="0"/>
                <a:cs typeface="Verdana" pitchFamily="34" charset="0"/>
              </a:rPr>
              <a:t>Sometimes </a:t>
            </a:r>
            <a:r>
              <a:rPr lang="en-US" sz="2400" b="1" i="0" u="none">
                <a:effectLst/>
                <a:latin typeface="Verdana" pitchFamily="34" charset="0"/>
                <a:ea typeface="Verdana" pitchFamily="34" charset="0"/>
                <a:cs typeface="Verdana" pitchFamily="34" charset="0"/>
              </a:rPr>
              <a:t>definitive radiation therapy </a:t>
            </a:r>
            <a:r>
              <a:rPr lang="en-US" sz="2400">
                <a:latin typeface="Verdana" pitchFamily="34" charset="0"/>
                <a:ea typeface="Verdana" pitchFamily="34" charset="0"/>
                <a:cs typeface="Verdana" pitchFamily="34" charset="0"/>
              </a:rPr>
              <a:t>is used instead of surgery with comparable probability of cure</a:t>
            </a:r>
          </a:p>
          <a:p>
            <a:endParaRPr lang="en-US" sz="2400" b="1">
              <a:latin typeface="Verdana" pitchFamily="34" charset="0"/>
              <a:ea typeface="Verdana" pitchFamily="34" charset="0"/>
              <a:cs typeface="Verdana" pitchFamily="34" charset="0"/>
            </a:endParaRPr>
          </a:p>
          <a:p>
            <a:r>
              <a:rPr lang="en-US" sz="2400" b="1">
                <a:latin typeface="Verdana" pitchFamily="34" charset="0"/>
                <a:ea typeface="Verdana" pitchFamily="34" charset="0"/>
                <a:cs typeface="Verdana" pitchFamily="34" charset="0"/>
              </a:rPr>
              <a:t>Potential reasons include:</a:t>
            </a:r>
          </a:p>
          <a:p>
            <a:pPr lvl="1"/>
            <a:r>
              <a:rPr lang="en-US" sz="2200" b="0" i="0" u="none">
                <a:effectLst/>
                <a:latin typeface="Verdana" pitchFamily="34" charset="0"/>
                <a:ea typeface="Verdana" pitchFamily="34" charset="0"/>
                <a:cs typeface="Verdana" pitchFamily="34" charset="0"/>
              </a:rPr>
              <a:t>Not all tumors are surgically resectable</a:t>
            </a:r>
          </a:p>
          <a:p>
            <a:pPr lvl="1"/>
            <a:r>
              <a:rPr lang="en-US" sz="2200">
                <a:latin typeface="Verdana" pitchFamily="34" charset="0"/>
                <a:ea typeface="Verdana" pitchFamily="34" charset="0"/>
                <a:cs typeface="Verdana" pitchFamily="34" charset="0"/>
              </a:rPr>
              <a:t>Not all patients are medically operable</a:t>
            </a:r>
          </a:p>
          <a:p>
            <a:pPr lvl="1"/>
            <a:r>
              <a:rPr lang="en-US" sz="2200">
                <a:latin typeface="Verdana" pitchFamily="34" charset="0"/>
                <a:ea typeface="Verdana" pitchFamily="34" charset="0"/>
                <a:cs typeface="Verdana" pitchFamily="34" charset="0"/>
              </a:rPr>
              <a:t>Some cancer surgeries are very morbid &amp; o</a:t>
            </a:r>
            <a:r>
              <a:rPr lang="en-US" sz="2200" b="0" i="0" u="none">
                <a:effectLst/>
                <a:latin typeface="Verdana" pitchFamily="34" charset="0"/>
                <a:ea typeface="Verdana" pitchFamily="34" charset="0"/>
                <a:cs typeface="Verdana" pitchFamily="34" charset="0"/>
              </a:rPr>
              <a:t>rgan preservation is desirable</a:t>
            </a:r>
          </a:p>
          <a:p>
            <a:endParaRPr lang="en-US" sz="2400" b="1">
              <a:latin typeface="Verdana" pitchFamily="34" charset="0"/>
              <a:ea typeface="Verdana" pitchFamily="34" charset="0"/>
              <a:cs typeface="Verdana" pitchFamily="34" charset="0"/>
            </a:endParaRPr>
          </a:p>
          <a:p>
            <a:r>
              <a:rPr lang="en-US" sz="2400" b="1">
                <a:latin typeface="Verdana" pitchFamily="34" charset="0"/>
                <a:ea typeface="Verdana" pitchFamily="34" charset="0"/>
                <a:cs typeface="Verdana" pitchFamily="34" charset="0"/>
              </a:rPr>
              <a:t>Examples: </a:t>
            </a:r>
          </a:p>
          <a:p>
            <a:pPr lvl="1"/>
            <a:r>
              <a:rPr lang="en-US" sz="2200">
                <a:latin typeface="Verdana" pitchFamily="34" charset="0"/>
                <a:ea typeface="Verdana" pitchFamily="34" charset="0"/>
                <a:cs typeface="Verdana" pitchFamily="34" charset="0"/>
              </a:rPr>
              <a:t>Prostate, larynx, pharynx, bladder, anus, cervix, lung</a:t>
            </a:r>
          </a:p>
        </p:txBody>
      </p:sp>
      <p:pic>
        <p:nvPicPr>
          <p:cNvPr id="4" name="Picture 2">
            <a:extLst>
              <a:ext uri="{FF2B5EF4-FFF2-40B4-BE49-F238E27FC236}">
                <a16:creationId xmlns:a16="http://schemas.microsoft.com/office/drawing/2014/main" id="{20D347F1-6BE2-B471-4D5F-401A570DC987}"/>
              </a:ext>
            </a:extLst>
          </p:cNvPr>
          <p:cNvPicPr>
            <a:picLocks noChangeAspect="1" noChangeArrowheads="1"/>
          </p:cNvPicPr>
          <p:nvPr/>
        </p:nvPicPr>
        <p:blipFill>
          <a:blip r:embed="rId3" cstate="print"/>
          <a:srcRect/>
          <a:stretch>
            <a:fillRect/>
          </a:stretch>
        </p:blipFill>
        <p:spPr bwMode="auto">
          <a:xfrm>
            <a:off x="9786738" y="3024942"/>
            <a:ext cx="2248715" cy="2816573"/>
          </a:xfrm>
          <a:prstGeom prst="rect">
            <a:avLst/>
          </a:prstGeom>
          <a:noFill/>
          <a:ln w="9525">
            <a:noFill/>
            <a:miter lim="800000"/>
            <a:headEnd/>
            <a:tailEnd/>
          </a:ln>
        </p:spPr>
      </p:pic>
      <p:pic>
        <p:nvPicPr>
          <p:cNvPr id="7" name="Picture 6">
            <a:extLst>
              <a:ext uri="{FF2B5EF4-FFF2-40B4-BE49-F238E27FC236}">
                <a16:creationId xmlns:a16="http://schemas.microsoft.com/office/drawing/2014/main" id="{EA948CED-FAF5-4BD3-468E-3B7BC0E843B6}"/>
              </a:ext>
            </a:extLst>
          </p:cNvPr>
          <p:cNvPicPr>
            <a:picLocks noChangeAspect="1"/>
          </p:cNvPicPr>
          <p:nvPr/>
        </p:nvPicPr>
        <p:blipFill>
          <a:blip r:embed="rId4"/>
          <a:stretch>
            <a:fillRect/>
          </a:stretch>
        </p:blipFill>
        <p:spPr>
          <a:xfrm>
            <a:off x="9786737" y="1412352"/>
            <a:ext cx="2248715" cy="1536390"/>
          </a:xfrm>
          <a:prstGeom prst="rect">
            <a:avLst/>
          </a:prstGeom>
        </p:spPr>
      </p:pic>
    </p:spTree>
    <p:extLst>
      <p:ext uri="{BB962C8B-B14F-4D97-AF65-F5344CB8AC3E}">
        <p14:creationId xmlns:p14="http://schemas.microsoft.com/office/powerpoint/2010/main" val="294874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7E741-DF00-3ADD-658F-6B22DCDC59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5D4A83-A624-1D76-0372-9F48E38A0D3B}"/>
              </a:ext>
            </a:extLst>
          </p:cNvPr>
          <p:cNvSpPr>
            <a:spLocks noGrp="1"/>
          </p:cNvSpPr>
          <p:nvPr>
            <p:ph type="title"/>
          </p:nvPr>
        </p:nvSpPr>
        <p:spPr>
          <a:xfrm>
            <a:off x="13854" y="0"/>
            <a:ext cx="12192000" cy="1143000"/>
          </a:xfrm>
        </p:spPr>
        <p:txBody>
          <a:bodyPr>
            <a:normAutofit/>
          </a:bodyPr>
          <a:lstStyle/>
          <a:p>
            <a:pPr algn="ctr"/>
            <a:r>
              <a:rPr lang="en-US" sz="3800" b="1">
                <a:solidFill>
                  <a:srgbClr val="002060"/>
                </a:solidFill>
                <a:latin typeface="Verdana" pitchFamily="34" charset="0"/>
                <a:ea typeface="Verdana" pitchFamily="34" charset="0"/>
                <a:cs typeface="Verdana" pitchFamily="34" charset="0"/>
              </a:rPr>
              <a:t>Radiation Therap</a:t>
            </a:r>
            <a:r>
              <a:rPr lang="en-US" sz="3800">
                <a:solidFill>
                  <a:srgbClr val="002060"/>
                </a:solidFill>
                <a:latin typeface="Verdana" pitchFamily="34" charset="0"/>
                <a:ea typeface="Verdana" pitchFamily="34" charset="0"/>
                <a:cs typeface="Verdana" pitchFamily="34" charset="0"/>
              </a:rPr>
              <a:t>y </a:t>
            </a:r>
            <a:r>
              <a:rPr lang="en-US" sz="3800" b="1">
                <a:solidFill>
                  <a:srgbClr val="002060"/>
                </a:solidFill>
                <a:latin typeface="Verdana" pitchFamily="34" charset="0"/>
                <a:ea typeface="Verdana" pitchFamily="34" charset="0"/>
                <a:cs typeface="Verdana" pitchFamily="34" charset="0"/>
              </a:rPr>
              <a:t>for Metastatic Cancer</a:t>
            </a:r>
          </a:p>
        </p:txBody>
      </p:sp>
      <p:sp>
        <p:nvSpPr>
          <p:cNvPr id="3" name="Content Placeholder 2">
            <a:extLst>
              <a:ext uri="{FF2B5EF4-FFF2-40B4-BE49-F238E27FC236}">
                <a16:creationId xmlns:a16="http://schemas.microsoft.com/office/drawing/2014/main" id="{978E3702-8876-FC16-E816-9029EBAF2EFA}"/>
              </a:ext>
            </a:extLst>
          </p:cNvPr>
          <p:cNvSpPr>
            <a:spLocks noGrp="1"/>
          </p:cNvSpPr>
          <p:nvPr>
            <p:ph idx="1"/>
          </p:nvPr>
        </p:nvSpPr>
        <p:spPr>
          <a:xfrm>
            <a:off x="690466" y="1267690"/>
            <a:ext cx="10982130" cy="4769427"/>
          </a:xfrm>
        </p:spPr>
        <p:txBody>
          <a:bodyPr>
            <a:noAutofit/>
          </a:bodyPr>
          <a:lstStyle/>
          <a:p>
            <a:r>
              <a:rPr lang="en-US" sz="2400">
                <a:latin typeface="Verdana" pitchFamily="34" charset="0"/>
                <a:ea typeface="Verdana" pitchFamily="34" charset="0"/>
                <a:cs typeface="Verdana" pitchFamily="34" charset="0"/>
              </a:rPr>
              <a:t>Systemic therapy is the main treatment to control tumor growth and potentially prolong life. However…</a:t>
            </a:r>
          </a:p>
          <a:p>
            <a:pPr lvl="1"/>
            <a:r>
              <a:rPr lang="en-US" sz="2200">
                <a:latin typeface="Verdana" pitchFamily="34" charset="0"/>
                <a:ea typeface="Verdana" pitchFamily="34" charset="0"/>
                <a:cs typeface="Verdana" pitchFamily="34" charset="0"/>
              </a:rPr>
              <a:t>response rates are often low, and take weeks-months to occur</a:t>
            </a:r>
          </a:p>
          <a:p>
            <a:endParaRPr lang="en-US" sz="2400">
              <a:latin typeface="Verdana" pitchFamily="34" charset="0"/>
              <a:ea typeface="Verdana" pitchFamily="34" charset="0"/>
              <a:cs typeface="Verdana" pitchFamily="34" charset="0"/>
            </a:endParaRPr>
          </a:p>
          <a:p>
            <a:r>
              <a:rPr lang="en-US" sz="2400" b="1">
                <a:latin typeface="Verdana" pitchFamily="34" charset="0"/>
                <a:ea typeface="Verdana" pitchFamily="34" charset="0"/>
                <a:cs typeface="Verdana" pitchFamily="34" charset="0"/>
              </a:rPr>
              <a:t>Palliative radiation </a:t>
            </a:r>
            <a:r>
              <a:rPr lang="en-US" sz="2400">
                <a:latin typeface="Verdana" pitchFamily="34" charset="0"/>
                <a:ea typeface="Verdana" pitchFamily="34" charset="0"/>
                <a:cs typeface="Verdana" pitchFamily="34" charset="0"/>
              </a:rPr>
              <a:t>can provide a greater likelihood of rapid symptom relief</a:t>
            </a:r>
          </a:p>
          <a:p>
            <a:pPr lvl="1"/>
            <a:r>
              <a:rPr lang="en-US" sz="2200">
                <a:latin typeface="Verdana" pitchFamily="34" charset="0"/>
                <a:ea typeface="Verdana" pitchFamily="34" charset="0"/>
                <a:cs typeface="Verdana" pitchFamily="34" charset="0"/>
              </a:rPr>
              <a:t>e.g. pain, bleeding, neurologic symptoms, obstruction</a:t>
            </a:r>
          </a:p>
          <a:p>
            <a:pPr lvl="1"/>
            <a:r>
              <a:rPr lang="en-US" sz="2200">
                <a:latin typeface="Verdana" pitchFamily="34" charset="0"/>
                <a:ea typeface="Verdana" pitchFamily="34" charset="0"/>
                <a:cs typeface="Verdana" pitchFamily="34" charset="0"/>
              </a:rPr>
              <a:t>If used appropriately, can prevent severe symptom crises</a:t>
            </a:r>
            <a:r>
              <a:rPr lang="en-US" sz="2200" baseline="30000">
                <a:latin typeface="Verdana" pitchFamily="34" charset="0"/>
                <a:ea typeface="Verdana" pitchFamily="34" charset="0"/>
                <a:cs typeface="Verdana" pitchFamily="34" charset="0"/>
              </a:rPr>
              <a:t>1</a:t>
            </a:r>
          </a:p>
          <a:p>
            <a:endParaRPr lang="en-US" sz="2400">
              <a:latin typeface="Verdana" pitchFamily="34" charset="0"/>
              <a:ea typeface="Verdana" pitchFamily="34" charset="0"/>
              <a:cs typeface="Verdana" pitchFamily="34" charset="0"/>
            </a:endParaRPr>
          </a:p>
          <a:p>
            <a:r>
              <a:rPr lang="en-US" sz="2400" b="1">
                <a:latin typeface="Verdana" pitchFamily="34" charset="0"/>
                <a:ea typeface="Verdana" pitchFamily="34" charset="0"/>
                <a:cs typeface="Verdana" pitchFamily="34" charset="0"/>
              </a:rPr>
              <a:t>Consolidative radiation </a:t>
            </a:r>
            <a:r>
              <a:rPr lang="en-US" sz="2400">
                <a:latin typeface="Verdana" pitchFamily="34" charset="0"/>
                <a:ea typeface="Verdana" pitchFamily="34" charset="0"/>
                <a:cs typeface="Verdana" pitchFamily="34" charset="0"/>
              </a:rPr>
              <a:t>for patients with limited metastases</a:t>
            </a:r>
          </a:p>
          <a:p>
            <a:pPr lvl="1"/>
            <a:r>
              <a:rPr lang="en-US" sz="2000">
                <a:latin typeface="Verdana" pitchFamily="34" charset="0"/>
                <a:ea typeface="Verdana" pitchFamily="34" charset="0"/>
                <a:cs typeface="Verdana" pitchFamily="34" charset="0"/>
              </a:rPr>
              <a:t>improve duration of response to supplement systemic therapy</a:t>
            </a:r>
            <a:r>
              <a:rPr lang="en-US" sz="2000" baseline="30000">
                <a:latin typeface="Verdana" pitchFamily="34" charset="0"/>
                <a:ea typeface="Verdana" pitchFamily="34" charset="0"/>
                <a:cs typeface="Verdana" pitchFamily="34" charset="0"/>
              </a:rPr>
              <a:t>2</a:t>
            </a:r>
          </a:p>
          <a:p>
            <a:endParaRPr lang="en-US" sz="2200">
              <a:latin typeface="Verdana" pitchFamily="34" charset="0"/>
              <a:ea typeface="Verdana" pitchFamily="34" charset="0"/>
              <a:cs typeface="Verdana" pitchFamily="34" charset="0"/>
            </a:endParaRPr>
          </a:p>
        </p:txBody>
      </p:sp>
      <p:sp>
        <p:nvSpPr>
          <p:cNvPr id="4" name="TextBox 3">
            <a:extLst>
              <a:ext uri="{FF2B5EF4-FFF2-40B4-BE49-F238E27FC236}">
                <a16:creationId xmlns:a16="http://schemas.microsoft.com/office/drawing/2014/main" id="{1B3408C1-49A2-132B-2934-1D3D379EED1A}"/>
              </a:ext>
            </a:extLst>
          </p:cNvPr>
          <p:cNvSpPr txBox="1"/>
          <p:nvPr/>
        </p:nvSpPr>
        <p:spPr>
          <a:xfrm>
            <a:off x="8857129" y="6211669"/>
            <a:ext cx="3334871" cy="646331"/>
          </a:xfrm>
          <a:prstGeom prst="rect">
            <a:avLst/>
          </a:prstGeom>
          <a:noFill/>
        </p:spPr>
        <p:txBody>
          <a:bodyPr wrap="square" rtlCol="0">
            <a:spAutoFit/>
          </a:bodyPr>
          <a:lstStyle/>
          <a:p>
            <a:r>
              <a:rPr lang="en-US" baseline="30000">
                <a:solidFill>
                  <a:schemeClr val="bg1">
                    <a:lumMod val="50000"/>
                  </a:schemeClr>
                </a:solidFill>
              </a:rPr>
              <a:t>1</a:t>
            </a:r>
            <a:r>
              <a:rPr lang="en-US">
                <a:solidFill>
                  <a:schemeClr val="bg1">
                    <a:lumMod val="50000"/>
                  </a:schemeClr>
                </a:solidFill>
              </a:rPr>
              <a:t>Gillespie </a:t>
            </a:r>
            <a:r>
              <a:rPr lang="en-US" i="1">
                <a:solidFill>
                  <a:schemeClr val="bg1">
                    <a:lumMod val="50000"/>
                  </a:schemeClr>
                </a:solidFill>
              </a:rPr>
              <a:t>et al.</a:t>
            </a:r>
            <a:r>
              <a:rPr lang="en-US">
                <a:solidFill>
                  <a:schemeClr val="bg1">
                    <a:lumMod val="50000"/>
                  </a:schemeClr>
                </a:solidFill>
              </a:rPr>
              <a:t>, J Clin Oncol, 2024</a:t>
            </a:r>
          </a:p>
          <a:p>
            <a:r>
              <a:rPr lang="en-US" altLang="en-US" sz="1800" baseline="30000">
                <a:solidFill>
                  <a:schemeClr val="bg1">
                    <a:lumMod val="50000"/>
                  </a:schemeClr>
                </a:solidFill>
              </a:rPr>
              <a:t>2</a:t>
            </a:r>
            <a:r>
              <a:rPr lang="en-US" altLang="en-US" sz="1800">
                <a:solidFill>
                  <a:schemeClr val="bg1">
                    <a:lumMod val="50000"/>
                  </a:schemeClr>
                </a:solidFill>
              </a:rPr>
              <a:t>Palma </a:t>
            </a:r>
            <a:r>
              <a:rPr lang="en-US" altLang="en-US" sz="1800" i="1">
                <a:solidFill>
                  <a:schemeClr val="bg1">
                    <a:lumMod val="50000"/>
                  </a:schemeClr>
                </a:solidFill>
              </a:rPr>
              <a:t>et al</a:t>
            </a:r>
            <a:r>
              <a:rPr lang="en-US" altLang="en-US" sz="1800">
                <a:solidFill>
                  <a:schemeClr val="bg1">
                    <a:lumMod val="50000"/>
                  </a:schemeClr>
                </a:solidFill>
              </a:rPr>
              <a:t>.</a:t>
            </a:r>
            <a:r>
              <a:rPr lang="en-US" altLang="en-US" sz="1800" i="1">
                <a:solidFill>
                  <a:schemeClr val="bg1">
                    <a:lumMod val="50000"/>
                  </a:schemeClr>
                </a:solidFill>
              </a:rPr>
              <a:t> J Clin Oncol, </a:t>
            </a:r>
            <a:r>
              <a:rPr lang="en-US" altLang="en-US" sz="1800">
                <a:solidFill>
                  <a:schemeClr val="bg1">
                    <a:lumMod val="50000"/>
                  </a:schemeClr>
                </a:solidFill>
              </a:rPr>
              <a:t>2020</a:t>
            </a:r>
            <a:endParaRPr lang="en-US">
              <a:solidFill>
                <a:schemeClr val="bg1">
                  <a:lumMod val="50000"/>
                </a:schemeClr>
              </a:solidFill>
            </a:endParaRPr>
          </a:p>
        </p:txBody>
      </p:sp>
    </p:spTree>
    <p:extLst>
      <p:ext uri="{BB962C8B-B14F-4D97-AF65-F5344CB8AC3E}">
        <p14:creationId xmlns:p14="http://schemas.microsoft.com/office/powerpoint/2010/main" val="3060305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89675-9456-7342-86BE-FD62442201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F8A3C5-5AC8-D50F-E56E-A77A5FEBEB4E}"/>
              </a:ext>
            </a:extLst>
          </p:cNvPr>
          <p:cNvSpPr>
            <a:spLocks noGrp="1"/>
          </p:cNvSpPr>
          <p:nvPr>
            <p:ph type="title"/>
          </p:nvPr>
        </p:nvSpPr>
        <p:spPr>
          <a:xfrm>
            <a:off x="13854" y="-1"/>
            <a:ext cx="12192000" cy="1365813"/>
          </a:xfrm>
        </p:spPr>
        <p:txBody>
          <a:bodyPr>
            <a:noAutofit/>
          </a:bodyPr>
          <a:lstStyle/>
          <a:p>
            <a:pPr algn="ctr"/>
            <a:r>
              <a:rPr lang="en-US" sz="3800" b="1">
                <a:solidFill>
                  <a:srgbClr val="002060"/>
                </a:solidFill>
                <a:latin typeface="Verdana" pitchFamily="34" charset="0"/>
                <a:ea typeface="Verdana" pitchFamily="34" charset="0"/>
                <a:cs typeface="Verdana" pitchFamily="34" charset="0"/>
              </a:rPr>
              <a:t>Radiation is a Quality-of-Life </a:t>
            </a:r>
            <a:br>
              <a:rPr lang="en-US" sz="3800" b="1">
                <a:solidFill>
                  <a:srgbClr val="002060"/>
                </a:solidFill>
                <a:latin typeface="Verdana" pitchFamily="34" charset="0"/>
                <a:ea typeface="Verdana" pitchFamily="34" charset="0"/>
                <a:cs typeface="Verdana" pitchFamily="34" charset="0"/>
              </a:rPr>
            </a:br>
            <a:r>
              <a:rPr lang="en-US" sz="3800" b="1">
                <a:solidFill>
                  <a:srgbClr val="002060"/>
                </a:solidFill>
                <a:latin typeface="Verdana" pitchFamily="34" charset="0"/>
                <a:ea typeface="Verdana" pitchFamily="34" charset="0"/>
                <a:cs typeface="Verdana" pitchFamily="34" charset="0"/>
              </a:rPr>
              <a:t>Oriented Treatment Modality </a:t>
            </a:r>
          </a:p>
        </p:txBody>
      </p:sp>
      <p:sp>
        <p:nvSpPr>
          <p:cNvPr id="24" name="Oval 23">
            <a:extLst>
              <a:ext uri="{FF2B5EF4-FFF2-40B4-BE49-F238E27FC236}">
                <a16:creationId xmlns:a16="http://schemas.microsoft.com/office/drawing/2014/main" id="{133B0097-E325-926A-B5CB-EE4857C8CF53}"/>
              </a:ext>
            </a:extLst>
          </p:cNvPr>
          <p:cNvSpPr/>
          <p:nvPr/>
        </p:nvSpPr>
        <p:spPr>
          <a:xfrm>
            <a:off x="8037832" y="2229065"/>
            <a:ext cx="3258522" cy="3035385"/>
          </a:xfrm>
          <a:prstGeom prst="ellipse">
            <a:avLst/>
          </a:prstGeom>
          <a:solidFill>
            <a:srgbClr val="70AD47">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Arrow: Right 24">
            <a:extLst>
              <a:ext uri="{FF2B5EF4-FFF2-40B4-BE49-F238E27FC236}">
                <a16:creationId xmlns:a16="http://schemas.microsoft.com/office/drawing/2014/main" id="{9A96C926-BB9A-F3FF-E384-A32F55C4BB41}"/>
              </a:ext>
            </a:extLst>
          </p:cNvPr>
          <p:cNvSpPr/>
          <p:nvPr/>
        </p:nvSpPr>
        <p:spPr>
          <a:xfrm>
            <a:off x="4553102" y="3969488"/>
            <a:ext cx="2817855" cy="468226"/>
          </a:xfrm>
          <a:prstGeom prst="rightArrow">
            <a:avLst>
              <a:gd name="adj1" fmla="val 50000"/>
              <a:gd name="adj2" fmla="val 46861"/>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Arrow: Right 25">
            <a:extLst>
              <a:ext uri="{FF2B5EF4-FFF2-40B4-BE49-F238E27FC236}">
                <a16:creationId xmlns:a16="http://schemas.microsoft.com/office/drawing/2014/main" id="{0A94F087-0BB1-C388-7007-15BCE415A2C3}"/>
              </a:ext>
            </a:extLst>
          </p:cNvPr>
          <p:cNvSpPr/>
          <p:nvPr/>
        </p:nvSpPr>
        <p:spPr>
          <a:xfrm>
            <a:off x="4553102" y="2400252"/>
            <a:ext cx="2817855" cy="468226"/>
          </a:xfrm>
          <a:prstGeom prst="rightArrow">
            <a:avLst>
              <a:gd name="adj1" fmla="val 50000"/>
              <a:gd name="adj2" fmla="val 46861"/>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AD60E4AD-BF64-D351-0E49-DCDA6CA4F455}"/>
              </a:ext>
            </a:extLst>
          </p:cNvPr>
          <p:cNvSpPr txBox="1"/>
          <p:nvPr/>
        </p:nvSpPr>
        <p:spPr>
          <a:xfrm>
            <a:off x="1062732" y="2376804"/>
            <a:ext cx="2587424" cy="461665"/>
          </a:xfrm>
          <a:prstGeom prst="rect">
            <a:avLst/>
          </a:prstGeom>
          <a:solidFill>
            <a:srgbClr val="4472C4">
              <a:lumMod val="40000"/>
              <a:lumOff val="6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rPr>
              <a:t>Definitive RT        </a:t>
            </a:r>
          </a:p>
        </p:txBody>
      </p:sp>
      <p:sp>
        <p:nvSpPr>
          <p:cNvPr id="28" name="TextBox 27">
            <a:extLst>
              <a:ext uri="{FF2B5EF4-FFF2-40B4-BE49-F238E27FC236}">
                <a16:creationId xmlns:a16="http://schemas.microsoft.com/office/drawing/2014/main" id="{27F85891-0B81-21A3-176A-7D2824AB4DC4}"/>
              </a:ext>
            </a:extLst>
          </p:cNvPr>
          <p:cNvSpPr txBox="1"/>
          <p:nvPr/>
        </p:nvSpPr>
        <p:spPr>
          <a:xfrm>
            <a:off x="1062731" y="3999550"/>
            <a:ext cx="2587424" cy="461665"/>
          </a:xfrm>
          <a:prstGeom prst="rect">
            <a:avLst/>
          </a:prstGeom>
          <a:solidFill>
            <a:srgbClr val="4472C4">
              <a:lumMod val="40000"/>
              <a:lumOff val="6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rPr>
              <a:t>Palliative RT</a:t>
            </a:r>
          </a:p>
        </p:txBody>
      </p:sp>
      <p:sp>
        <p:nvSpPr>
          <p:cNvPr id="29" name="Arrow: Right 28">
            <a:extLst>
              <a:ext uri="{FF2B5EF4-FFF2-40B4-BE49-F238E27FC236}">
                <a16:creationId xmlns:a16="http://schemas.microsoft.com/office/drawing/2014/main" id="{8C7241C1-A57C-6237-EDCB-045EBCBD4DC4}"/>
              </a:ext>
            </a:extLst>
          </p:cNvPr>
          <p:cNvSpPr/>
          <p:nvPr/>
        </p:nvSpPr>
        <p:spPr>
          <a:xfrm>
            <a:off x="4553102" y="4796224"/>
            <a:ext cx="2817855" cy="468226"/>
          </a:xfrm>
          <a:prstGeom prst="rightArrow">
            <a:avLst>
              <a:gd name="adj1" fmla="val 50000"/>
              <a:gd name="adj2" fmla="val 46861"/>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 name="Arrow: Right 29">
            <a:extLst>
              <a:ext uri="{FF2B5EF4-FFF2-40B4-BE49-F238E27FC236}">
                <a16:creationId xmlns:a16="http://schemas.microsoft.com/office/drawing/2014/main" id="{B379284F-8248-90A8-AF69-AFDE0BBE7B73}"/>
              </a:ext>
            </a:extLst>
          </p:cNvPr>
          <p:cNvSpPr/>
          <p:nvPr/>
        </p:nvSpPr>
        <p:spPr>
          <a:xfrm>
            <a:off x="4553102" y="3189771"/>
            <a:ext cx="2817855" cy="468226"/>
          </a:xfrm>
          <a:prstGeom prst="rightArrow">
            <a:avLst>
              <a:gd name="adj1" fmla="val 50000"/>
              <a:gd name="adj2" fmla="val 46861"/>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200C45C8-64A4-F758-C7E3-A9D54F4BD7A1}"/>
              </a:ext>
            </a:extLst>
          </p:cNvPr>
          <p:cNvSpPr txBox="1"/>
          <p:nvPr/>
        </p:nvSpPr>
        <p:spPr>
          <a:xfrm>
            <a:off x="1062731" y="3188177"/>
            <a:ext cx="2587424" cy="461665"/>
          </a:xfrm>
          <a:prstGeom prst="rect">
            <a:avLst/>
          </a:prstGeom>
          <a:solidFill>
            <a:srgbClr val="4472C4">
              <a:lumMod val="40000"/>
              <a:lumOff val="6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rPr>
              <a:t>(Neo)Adjuvant RT</a:t>
            </a:r>
          </a:p>
        </p:txBody>
      </p:sp>
      <p:sp>
        <p:nvSpPr>
          <p:cNvPr id="32" name="TextBox 31">
            <a:extLst>
              <a:ext uri="{FF2B5EF4-FFF2-40B4-BE49-F238E27FC236}">
                <a16:creationId xmlns:a16="http://schemas.microsoft.com/office/drawing/2014/main" id="{A3145719-90F2-C160-3C5D-93B4C6247F93}"/>
              </a:ext>
            </a:extLst>
          </p:cNvPr>
          <p:cNvSpPr txBox="1"/>
          <p:nvPr/>
        </p:nvSpPr>
        <p:spPr>
          <a:xfrm>
            <a:off x="1062731" y="4775417"/>
            <a:ext cx="2587424" cy="461665"/>
          </a:xfrm>
          <a:prstGeom prst="rect">
            <a:avLst/>
          </a:prstGeom>
          <a:solidFill>
            <a:srgbClr val="4472C4">
              <a:lumMod val="40000"/>
              <a:lumOff val="6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rPr>
              <a:t>Consolidative RT</a:t>
            </a:r>
          </a:p>
        </p:txBody>
      </p:sp>
      <p:sp>
        <p:nvSpPr>
          <p:cNvPr id="33" name="TextBox 32">
            <a:extLst>
              <a:ext uri="{FF2B5EF4-FFF2-40B4-BE49-F238E27FC236}">
                <a16:creationId xmlns:a16="http://schemas.microsoft.com/office/drawing/2014/main" id="{5C1B7132-C9D0-8BBD-3660-D57339AB3B4E}"/>
              </a:ext>
            </a:extLst>
          </p:cNvPr>
          <p:cNvSpPr txBox="1"/>
          <p:nvPr/>
        </p:nvSpPr>
        <p:spPr>
          <a:xfrm>
            <a:off x="8303391" y="2973772"/>
            <a:ext cx="2699696"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rPr>
              <a:t>Quality-of-life benefits in both the curative and palliative settings</a:t>
            </a:r>
          </a:p>
        </p:txBody>
      </p:sp>
    </p:spTree>
    <p:extLst>
      <p:ext uri="{BB962C8B-B14F-4D97-AF65-F5344CB8AC3E}">
        <p14:creationId xmlns:p14="http://schemas.microsoft.com/office/powerpoint/2010/main" val="460866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DA5B7-677F-51E2-077D-CC46737F99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A26769-D543-5C3A-65DE-ABC834344D83}"/>
              </a:ext>
            </a:extLst>
          </p:cNvPr>
          <p:cNvSpPr>
            <a:spLocks noGrp="1"/>
          </p:cNvSpPr>
          <p:nvPr>
            <p:ph type="title"/>
          </p:nvPr>
        </p:nvSpPr>
        <p:spPr>
          <a:xfrm>
            <a:off x="0" y="0"/>
            <a:ext cx="12192000" cy="1325563"/>
          </a:xfrm>
        </p:spPr>
        <p:txBody>
          <a:bodyPr>
            <a:normAutofit/>
          </a:bodyPr>
          <a:lstStyle/>
          <a:p>
            <a:pPr algn="ctr"/>
            <a:r>
              <a:rPr lang="en-US" sz="3800" b="1">
                <a:solidFill>
                  <a:srgbClr val="002060"/>
                </a:solidFill>
                <a:latin typeface="Verdana" panose="020B0604030504040204" pitchFamily="34" charset="0"/>
                <a:ea typeface="Verdana" panose="020B0604030504040204" pitchFamily="34" charset="0"/>
              </a:rPr>
              <a:t>Radiation is Relatively Low Cost</a:t>
            </a:r>
          </a:p>
        </p:txBody>
      </p:sp>
      <p:sp>
        <p:nvSpPr>
          <p:cNvPr id="3" name="Content Placeholder 2">
            <a:extLst>
              <a:ext uri="{FF2B5EF4-FFF2-40B4-BE49-F238E27FC236}">
                <a16:creationId xmlns:a16="http://schemas.microsoft.com/office/drawing/2014/main" id="{72EE75A8-12BB-9E32-86DD-2929DC618DC4}"/>
              </a:ext>
            </a:extLst>
          </p:cNvPr>
          <p:cNvSpPr>
            <a:spLocks noGrp="1"/>
          </p:cNvSpPr>
          <p:nvPr>
            <p:ph idx="1"/>
          </p:nvPr>
        </p:nvSpPr>
        <p:spPr>
          <a:xfrm>
            <a:off x="356839" y="1574681"/>
            <a:ext cx="5096107" cy="4351338"/>
          </a:xfrm>
        </p:spPr>
        <p:txBody>
          <a:bodyPr>
            <a:normAutofit/>
          </a:bodyPr>
          <a:lstStyle/>
          <a:p>
            <a:pPr>
              <a:lnSpc>
                <a:spcPct val="107000"/>
              </a:lnSpc>
              <a:spcBef>
                <a:spcPts val="0"/>
              </a:spcBef>
              <a:spcAft>
                <a:spcPts val="800"/>
              </a:spcAft>
            </a:pPr>
            <a:r>
              <a:rPr lang="en-US" sz="2600">
                <a:latin typeface="Verdana" panose="020B0604030504040204" pitchFamily="34" charset="0"/>
                <a:ea typeface="Verdana" panose="020B0604030504040204" pitchFamily="34" charset="0"/>
              </a:rPr>
              <a:t>There are approximately 150 FDA approved drugs for cancer</a:t>
            </a:r>
          </a:p>
          <a:p>
            <a:pPr marL="0" indent="0">
              <a:lnSpc>
                <a:spcPct val="107000"/>
              </a:lnSpc>
              <a:spcBef>
                <a:spcPts val="0"/>
              </a:spcBef>
              <a:spcAft>
                <a:spcPts val="800"/>
              </a:spcAft>
              <a:buNone/>
            </a:pPr>
            <a:endParaRPr lang="en-US" sz="2600">
              <a:latin typeface="Verdana" panose="020B0604030504040204" pitchFamily="34" charset="0"/>
              <a:ea typeface="Verdana" panose="020B0604030504040204" pitchFamily="34" charset="0"/>
            </a:endParaRPr>
          </a:p>
          <a:p>
            <a:pPr>
              <a:lnSpc>
                <a:spcPct val="107000"/>
              </a:lnSpc>
              <a:spcBef>
                <a:spcPts val="0"/>
              </a:spcBef>
              <a:spcAft>
                <a:spcPts val="800"/>
              </a:spcAft>
            </a:pPr>
            <a:r>
              <a:rPr lang="en-US" sz="2600" b="1">
                <a:latin typeface="Verdana" panose="020B0604030504040204" pitchFamily="34" charset="0"/>
                <a:ea typeface="Verdana" panose="020B0604030504040204" pitchFamily="34" charset="0"/>
              </a:rPr>
              <a:t>Medicare spends less on all of  radiation oncology than it does on just three cancer drugs.</a:t>
            </a:r>
            <a:endParaRPr lang="en-US" sz="2600" b="1">
              <a:effectLst/>
              <a:latin typeface="Verdana" panose="020B0604030504040204" pitchFamily="34" charset="0"/>
              <a:ea typeface="Verdana" panose="020B060403050404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336DECA6-C042-52E3-E1B0-C14A63D73483}"/>
              </a:ext>
            </a:extLst>
          </p:cNvPr>
          <p:cNvPicPr>
            <a:picLocks noChangeAspect="1"/>
          </p:cNvPicPr>
          <p:nvPr/>
        </p:nvPicPr>
        <p:blipFill>
          <a:blip r:embed="rId2"/>
          <a:stretch>
            <a:fillRect/>
          </a:stretch>
        </p:blipFill>
        <p:spPr>
          <a:xfrm>
            <a:off x="5928704" y="1427356"/>
            <a:ext cx="5780474" cy="4645989"/>
          </a:xfrm>
          <a:prstGeom prst="rect">
            <a:avLst/>
          </a:prstGeom>
        </p:spPr>
      </p:pic>
    </p:spTree>
    <p:extLst>
      <p:ext uri="{BB962C8B-B14F-4D97-AF65-F5344CB8AC3E}">
        <p14:creationId xmlns:p14="http://schemas.microsoft.com/office/powerpoint/2010/main" val="3569475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8FCBBCE91B2F746A60A637FC75E60D4" ma:contentTypeVersion="19" ma:contentTypeDescription="Create a new document." ma:contentTypeScope="" ma:versionID="1c5dc81c7b9196abcd2e26354d020cce">
  <xsd:schema xmlns:xsd="http://www.w3.org/2001/XMLSchema" xmlns:xs="http://www.w3.org/2001/XMLSchema" xmlns:p="http://schemas.microsoft.com/office/2006/metadata/properties" xmlns:ns2="c9226f5d-1c72-4bc5-a8fe-71717eca57f2" xmlns:ns3="579f5eea-5841-42bc-b2cf-22e16a85a1d4" targetNamespace="http://schemas.microsoft.com/office/2006/metadata/properties" ma:root="true" ma:fieldsID="1ed5d6aa4fb682148e8404a868ed16da" ns2:_="" ns3:_="">
    <xsd:import namespace="c9226f5d-1c72-4bc5-a8fe-71717eca57f2"/>
    <xsd:import namespace="579f5eea-5841-42bc-b2cf-22e16a85a1d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226f5d-1c72-4bc5-a8fe-71717eca57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d61e26d-7d18-4a9e-9f9c-afcdcfd5d8f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79f5eea-5841-42bc-b2cf-22e16a85a1d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58792c8-bb1f-4cb9-8f43-97d65445eda4}" ma:internalName="TaxCatchAll" ma:showField="CatchAllData" ma:web="579f5eea-5841-42bc-b2cf-22e16a85a1d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79f5eea-5841-42bc-b2cf-22e16a85a1d4" xsi:nil="true"/>
    <lcf76f155ced4ddcb4097134ff3c332f xmlns="c9226f5d-1c72-4bc5-a8fe-71717eca57f2">
      <Terms xmlns="http://schemas.microsoft.com/office/infopath/2007/PartnerControls"/>
    </lcf76f155ced4ddcb4097134ff3c332f>
    <SharedWithUsers xmlns="579f5eea-5841-42bc-b2cf-22e16a85a1d4">
      <UserInfo>
        <DisplayName>Diane Kean</DisplayName>
        <AccountId>12</AccountId>
        <AccountType/>
      </UserInfo>
      <UserInfo>
        <DisplayName>Jennifer Jang</DisplayName>
        <AccountId>90</AccountId>
        <AccountType/>
      </UserInfo>
      <UserInfo>
        <DisplayName>Laura Thevenot</DisplayName>
        <AccountId>351</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9A0E3E2-A6C4-45D4-96EB-8AEB0C6A6345}">
  <ds:schemaRefs>
    <ds:schemaRef ds:uri="579f5eea-5841-42bc-b2cf-22e16a85a1d4"/>
    <ds:schemaRef ds:uri="c9226f5d-1c72-4bc5-a8fe-71717eca57f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F699D63-9FFB-4674-97EF-B17928A593C7}">
  <ds:schemaRefs>
    <ds:schemaRef ds:uri="579f5eea-5841-42bc-b2cf-22e16a85a1d4"/>
    <ds:schemaRef ds:uri="c9226f5d-1c72-4bc5-a8fe-71717eca57f2"/>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D4A4172-2578-4B38-B3BA-93122D26EF6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3813</Words>
  <Application>Microsoft Office PowerPoint</Application>
  <PresentationFormat>Widescreen</PresentationFormat>
  <Paragraphs>428</Paragraphs>
  <Slides>53</Slides>
  <Notes>39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Calibri</vt:lpstr>
      <vt:lpstr>Calibri Light</vt:lpstr>
      <vt:lpstr>Courier New</vt:lpstr>
      <vt:lpstr>Verdana</vt:lpstr>
      <vt:lpstr>Wingdings</vt:lpstr>
      <vt:lpstr>Office Theme</vt:lpstr>
      <vt:lpstr>PowerPoint Presentation</vt:lpstr>
      <vt:lpstr>Integrating Radiation Therapy into Multidisciplinary Palliative Cancer Care</vt:lpstr>
      <vt:lpstr>Learning Objectives</vt:lpstr>
      <vt:lpstr>What is the Value of Radiation Therapy in Multidisciplinary Cancer Care?</vt:lpstr>
      <vt:lpstr>Curative Approaches Involving Surgery  for Solid Tumors</vt:lpstr>
      <vt:lpstr>Curative Approaches Not Involving Surgery  for Solid Tumors</vt:lpstr>
      <vt:lpstr>Radiation Therapy for Metastatic Cancer</vt:lpstr>
      <vt:lpstr>Radiation is a Quality-of-Life  Oriented Treatment Modality </vt:lpstr>
      <vt:lpstr>Radiation is Relatively Low Cost</vt:lpstr>
      <vt:lpstr>Fundamental Principles of  Palliative Radiation Therapy</vt:lpstr>
      <vt:lpstr>How Does Radiation Work?</vt:lpstr>
      <vt:lpstr>Linear Accelerator (Linac)</vt:lpstr>
      <vt:lpstr>Evolution of External Beam Radiation Therapy</vt:lpstr>
      <vt:lpstr>Personalized Immobilization Devices</vt:lpstr>
      <vt:lpstr>PowerPoint Presentation</vt:lpstr>
      <vt:lpstr>Generating a Radiation Treatment Plan</vt:lpstr>
      <vt:lpstr>Dose is Shaped Around Curved Targets</vt:lpstr>
      <vt:lpstr>Image-Guided Treatment Delivery</vt:lpstr>
      <vt:lpstr>Radiation Dose Prescription</vt:lpstr>
      <vt:lpstr>Radiation Dose Fractionation </vt:lpstr>
      <vt:lpstr>Palliative Treatment Techniques</vt:lpstr>
      <vt:lpstr>Conventional RT vs. SBRT for Bone Mets</vt:lpstr>
      <vt:lpstr>Conventional RT vs. SRS for Brain Mets</vt:lpstr>
      <vt:lpstr>Specialized Treatment Platforms for Stereotactic Radiosurgery </vt:lpstr>
      <vt:lpstr>Common Indications for Palliative RT</vt:lpstr>
      <vt:lpstr>Radiation is the Central Modality for Most Physical Symptom Management</vt:lpstr>
      <vt:lpstr>Medical Management of Symptoms  During or After Palliative RT</vt:lpstr>
      <vt:lpstr>Differentiating Palliative RT Indications  from Curative RT Toxicities</vt:lpstr>
      <vt:lpstr>Risk of Toxicity from Palliative RT</vt:lpstr>
      <vt:lpstr>How Should Radiation Toxicity Be Managed?</vt:lpstr>
      <vt:lpstr>Triaging Patients for Palliative Radiation Therapy </vt:lpstr>
      <vt:lpstr>Why A Team Based Approach to Palliation</vt:lpstr>
      <vt:lpstr>Suboptimal Timing of  Radiation Oncology Consults</vt:lpstr>
      <vt:lpstr>The Most Common (but Suboptimal) Care Path</vt:lpstr>
      <vt:lpstr>The Optimal Patient-Centered Care Path</vt:lpstr>
      <vt:lpstr>Value of Multidisciplinary Inpatient  Care that Includes Radiation Oncologists</vt:lpstr>
      <vt:lpstr>Case #1: Bone Metastasis</vt:lpstr>
      <vt:lpstr>When to Consult Radiation Oncology?</vt:lpstr>
      <vt:lpstr>Who Can Consult Radiation Oncology?</vt:lpstr>
      <vt:lpstr>Is Pathology Required Prior to Consult?</vt:lpstr>
      <vt:lpstr>Can Anyone Not be Irradiated?</vt:lpstr>
      <vt:lpstr>Patients Near the End of Life</vt:lpstr>
      <vt:lpstr>Palliative RT for Patients On Clinical Trials</vt:lpstr>
      <vt:lpstr>Case Studies in Effective Multidisciplinary Care</vt:lpstr>
      <vt:lpstr>Case #2: Spinal Cord Compression</vt:lpstr>
      <vt:lpstr>Case #2: Spinal Cord Compression</vt:lpstr>
      <vt:lpstr>Case #3: Brain Metastasis</vt:lpstr>
      <vt:lpstr>Case #4: Lung Mass with Mediastinal Invasion</vt:lpstr>
      <vt:lpstr>Case #4: Lung Mass with Mediastinal Invasion</vt:lpstr>
      <vt:lpstr>Case #4: Lung Mass with Mediastinal Invasion</vt:lpstr>
      <vt:lpstr>Take-Home Points</vt:lpstr>
      <vt:lpstr>Take-Home Points</vt:lpstr>
      <vt:lpstr>Thank You!</vt:lpstr>
    </vt:vector>
  </TitlesOfParts>
  <Company>University at Buffalo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Basics of Clinical Oncology</dc:title>
  <dc:creator>Malcolm</dc:creator>
  <cp:lastModifiedBy>Beth Bukata</cp:lastModifiedBy>
  <cp:revision>2</cp:revision>
  <dcterms:created xsi:type="dcterms:W3CDTF">2012-05-23T00:50:12Z</dcterms:created>
  <dcterms:modified xsi:type="dcterms:W3CDTF">2025-11-09T00:49:38Z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0x01010058FCBBCE91B2F746A60A637FC75E60D4</vt:lpwstr>
  </property>
  <property fmtid="{D5CDD505-2E9C-101B-9397-08002B2CF9AE}" pid="3" name="MediaServiceImageTags">
    <vt:lpwstr/>
  </property>
</Properties>
</file>